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3" r:id="rId3"/>
    <p:sldId id="272" r:id="rId4"/>
    <p:sldId id="257" r:id="rId5"/>
    <p:sldId id="258" r:id="rId6"/>
    <p:sldId id="259" r:id="rId7"/>
    <p:sldId id="260" r:id="rId8"/>
    <p:sldId id="261" r:id="rId9"/>
    <p:sldId id="269" r:id="rId10"/>
    <p:sldId id="286" r:id="rId11"/>
    <p:sldId id="262" r:id="rId12"/>
    <p:sldId id="287" r:id="rId13"/>
    <p:sldId id="275" r:id="rId14"/>
    <p:sldId id="292" r:id="rId15"/>
    <p:sldId id="293" r:id="rId16"/>
    <p:sldId id="271" r:id="rId17"/>
    <p:sldId id="279" r:id="rId18"/>
    <p:sldId id="266" r:id="rId19"/>
    <p:sldId id="288" r:id="rId20"/>
    <p:sldId id="278"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h gavade" initials="yg" lastIdx="1" clrIdx="0">
    <p:extLst>
      <p:ext uri="{19B8F6BF-5375-455C-9EA6-DF929625EA0E}">
        <p15:presenceInfo xmlns:p15="http://schemas.microsoft.com/office/powerpoint/2012/main" userId="aefa023e2f4fdc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13T13:14:58.701" idx="1">
    <p:pos x="768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196A8-F7A9-4725-BC79-96ADC45FEF00}" type="datetimeFigureOut">
              <a:rPr lang="en-IN" smtClean="0"/>
              <a:t>13-05-2022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E2173-7B88-4C6B-9BEB-CA9AA864008C}" type="slidenum">
              <a:rPr lang="en-IN" smtClean="0"/>
              <a:t>‹#›</a:t>
            </a:fld>
            <a:endParaRPr lang="en-IN"/>
          </a:p>
        </p:txBody>
      </p:sp>
    </p:spTree>
    <p:extLst>
      <p:ext uri="{BB962C8B-B14F-4D97-AF65-F5344CB8AC3E}">
        <p14:creationId xmlns:p14="http://schemas.microsoft.com/office/powerpoint/2010/main" val="269604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40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92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citizentruth.org/society-is-made-of-narrative-realizing-this-is-awakening-from-the-matrix/"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029" y="1662271"/>
            <a:ext cx="4663028" cy="3204134"/>
          </a:xfrm>
        </p:spPr>
        <p:txBody>
          <a:bodyPr anchor="b">
            <a:normAutofit fontScale="90000"/>
          </a:bodyPr>
          <a:lstStyle/>
          <a:p>
            <a:pPr algn="l"/>
            <a:r>
              <a:rPr lang="en-US" sz="4800" dirty="0">
                <a:latin typeface="Calibri"/>
                <a:ea typeface="Calibri"/>
                <a:cs typeface="Calibri"/>
                <a:sym typeface="Calibri"/>
              </a:rPr>
              <a:t>A Hybrid Bollywood Recommendation  System</a:t>
            </a:r>
            <a:br>
              <a:rPr lang="en-US" sz="4800" dirty="0">
                <a:latin typeface="Times New Roman"/>
                <a:ea typeface="Times New Roman"/>
                <a:cs typeface="Times New Roman"/>
                <a:sym typeface="Times New Roman"/>
              </a:rPr>
            </a:br>
            <a:br>
              <a:rPr lang="en-US" sz="4800" dirty="0">
                <a:latin typeface="Times New Roman"/>
                <a:cs typeface="Calibri Light"/>
              </a:rPr>
            </a:br>
            <a:endParaRPr lang="en-US" sz="4800" dirty="0">
              <a:latin typeface="Times New Roman"/>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Google Shape;106;p1">
            <a:extLst>
              <a:ext uri="{FF2B5EF4-FFF2-40B4-BE49-F238E27FC236}">
                <a16:creationId xmlns:a16="http://schemas.microsoft.com/office/drawing/2014/main" id="{FA2CCA28-2B22-343E-4A37-03CE5B09B29B}"/>
              </a:ext>
            </a:extLst>
          </p:cNvPr>
          <p:cNvSpPr/>
          <p:nvPr/>
        </p:nvSpPr>
        <p:spPr>
          <a:xfrm>
            <a:off x="1204232" y="0"/>
            <a:ext cx="11006884" cy="6858000"/>
          </a:xfrm>
          <a:prstGeom prst="rect">
            <a:avLst/>
          </a:prstGeom>
          <a:blipFill rotWithShape="1">
            <a:blip r:embed="rId2">
              <a:alphaModFix/>
            </a:blip>
            <a:stretch>
              <a:fillRect l="20000"/>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Calibri"/>
                <a:ea typeface="Calibri"/>
                <a:cs typeface="Calibri"/>
                <a:sym typeface="Calibri"/>
              </a:rPr>
              <a:t>  </a:t>
            </a:r>
            <a:endParaRPr sz="1800" b="0" i="0" u="none" strike="noStrike" cap="none" dirty="0">
              <a:solidFill>
                <a:schemeClr val="lt1"/>
              </a:solidFill>
              <a:latin typeface="Calibri"/>
              <a:ea typeface="Calibri"/>
              <a:cs typeface="Calibri"/>
              <a:sym typeface="Calibri"/>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102;p1">
            <a:extLst>
              <a:ext uri="{FF2B5EF4-FFF2-40B4-BE49-F238E27FC236}">
                <a16:creationId xmlns:a16="http://schemas.microsoft.com/office/drawing/2014/main" id="{88A5D82A-211A-4BC0-9B22-1E24CAC7C636}"/>
              </a:ext>
            </a:extLst>
          </p:cNvPr>
          <p:cNvSpPr txBox="1">
            <a:spLocks/>
          </p:cNvSpPr>
          <p:nvPr/>
        </p:nvSpPr>
        <p:spPr>
          <a:xfrm>
            <a:off x="713776" y="4866405"/>
            <a:ext cx="5280125" cy="1522716"/>
          </a:xfrm>
          <a:prstGeom prst="rect">
            <a:avLst/>
          </a:prstGeom>
          <a:noFill/>
          <a:ln>
            <a:noFill/>
          </a:ln>
        </p:spPr>
        <p:txBody>
          <a:bodyPr spcFirstLastPara="1" vert="horz" wrap="square" lIns="91425" tIns="45700" rIns="91425" bIns="45700" rtlCol="0" anchor="t" anchorCtr="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buClr>
                <a:schemeClr val="lt1"/>
              </a:buClr>
              <a:buSzPct val="100000"/>
            </a:pPr>
            <a:r>
              <a:rPr lang="en-US" sz="5600" dirty="0">
                <a:latin typeface="Times New Roman"/>
                <a:ea typeface="Times New Roman"/>
                <a:cs typeface="Times New Roman"/>
                <a:sym typeface="Times New Roman"/>
              </a:rPr>
              <a:t>Team  :</a:t>
            </a:r>
            <a:endParaRPr lang="en-US" dirty="0"/>
          </a:p>
          <a:p>
            <a:pPr algn="l">
              <a:buClr>
                <a:schemeClr val="lt1"/>
              </a:buClr>
              <a:buSzPct val="100000"/>
            </a:pPr>
            <a:r>
              <a:rPr lang="en-US" sz="5000" dirty="0">
                <a:latin typeface="Times New Roman"/>
                <a:ea typeface="Times New Roman"/>
                <a:cs typeface="Times New Roman"/>
                <a:sym typeface="Times New Roman"/>
              </a:rPr>
              <a:t>16010120013 ROHAN D’SOUZA </a:t>
            </a:r>
          </a:p>
          <a:p>
            <a:pPr algn="l">
              <a:buClr>
                <a:schemeClr val="lt1"/>
              </a:buClr>
              <a:buSzPct val="100000"/>
            </a:pPr>
            <a:r>
              <a:rPr lang="en-US" sz="5000" dirty="0">
                <a:latin typeface="Times New Roman"/>
                <a:ea typeface="Times New Roman"/>
                <a:cs typeface="Times New Roman"/>
                <a:sym typeface="Times New Roman"/>
              </a:rPr>
              <a:t>16010120015 YASH GAVADE</a:t>
            </a:r>
          </a:p>
          <a:p>
            <a:pPr>
              <a:buClr>
                <a:schemeClr val="lt1"/>
              </a:buClr>
              <a:buSzPct val="100000"/>
            </a:pPr>
            <a:endParaRPr lang="en-US" sz="2000" dirty="0">
              <a:latin typeface="Times New Roman"/>
              <a:ea typeface="Times New Roman"/>
              <a:cs typeface="Times New Roman"/>
              <a:sym typeface="Times New Roman"/>
            </a:endParaRPr>
          </a:p>
          <a:p>
            <a:pPr>
              <a:buClr>
                <a:schemeClr val="lt1"/>
              </a:buClr>
              <a:buSzPct val="100000"/>
            </a:pPr>
            <a:r>
              <a:rPr lang="en-US" sz="2000" dirty="0">
                <a:latin typeface="Times New Roman"/>
                <a:ea typeface="Times New Roman"/>
                <a:cs typeface="Times New Roman"/>
                <a:sym typeface="Times New Roman"/>
              </a:rPr>
              <a:t>               </a:t>
            </a:r>
          </a:p>
        </p:txBody>
      </p:sp>
      <p:sp>
        <p:nvSpPr>
          <p:cNvPr id="15" name="TextBox 14">
            <a:extLst>
              <a:ext uri="{FF2B5EF4-FFF2-40B4-BE49-F238E27FC236}">
                <a16:creationId xmlns:a16="http://schemas.microsoft.com/office/drawing/2014/main" id="{F50DDB49-6064-AEEE-D286-C00E7B92B079}"/>
              </a:ext>
            </a:extLst>
          </p:cNvPr>
          <p:cNvSpPr txBox="1"/>
          <p:nvPr/>
        </p:nvSpPr>
        <p:spPr>
          <a:xfrm>
            <a:off x="713776" y="6151432"/>
            <a:ext cx="6103854" cy="369332"/>
          </a:xfrm>
          <a:prstGeom prst="rect">
            <a:avLst/>
          </a:prstGeom>
          <a:noFill/>
        </p:spPr>
        <p:txBody>
          <a:bodyPr wrap="square">
            <a:spAutoFit/>
          </a:bodyPr>
          <a:lstStyle/>
          <a:p>
            <a:pPr algn="l">
              <a:buClr>
                <a:schemeClr val="lt1"/>
              </a:buClr>
              <a:buSzPct val="100000"/>
            </a:pPr>
            <a:r>
              <a:rPr lang="en-US" sz="1800" dirty="0">
                <a:latin typeface="Times New Roman"/>
                <a:ea typeface="Times New Roman"/>
                <a:cs typeface="Times New Roman"/>
                <a:sym typeface="Times New Roman"/>
              </a:rPr>
              <a:t>Supervised by :- Prof. </a:t>
            </a:r>
            <a:r>
              <a:rPr lang="en-US" sz="1800" dirty="0" err="1">
                <a:latin typeface="Times New Roman"/>
                <a:ea typeface="Times New Roman"/>
                <a:cs typeface="Times New Roman"/>
                <a:sym typeface="Times New Roman"/>
              </a:rPr>
              <a:t>Ninad</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Mehendale</a:t>
            </a:r>
            <a:endParaRPr lang="en-US"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500"/>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500"/>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8"/>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8"/>
          <p:cNvSpPr/>
          <p:nvPr/>
        </p:nvSpPr>
        <p:spPr>
          <a:xfrm>
            <a:off x="602461" y="1197769"/>
            <a:ext cx="10987078" cy="446246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F9F38E2-13A9-3E17-31EF-CD0F8E433E44}"/>
              </a:ext>
            </a:extLst>
          </p:cNvPr>
          <p:cNvPicPr>
            <a:picLocks noChangeAspect="1"/>
          </p:cNvPicPr>
          <p:nvPr/>
        </p:nvPicPr>
        <p:blipFill rotWithShape="1">
          <a:blip r:embed="rId3"/>
          <a:srcRect t="24055" b="23711"/>
          <a:stretch/>
        </p:blipFill>
        <p:spPr>
          <a:xfrm>
            <a:off x="5844020" y="1703867"/>
            <a:ext cx="5326986" cy="3179218"/>
          </a:xfrm>
          <a:prstGeom prst="rect">
            <a:avLst/>
          </a:prstGeom>
        </p:spPr>
      </p:pic>
      <p:sp>
        <p:nvSpPr>
          <p:cNvPr id="5" name="TextBox 4">
            <a:extLst>
              <a:ext uri="{FF2B5EF4-FFF2-40B4-BE49-F238E27FC236}">
                <a16:creationId xmlns:a16="http://schemas.microsoft.com/office/drawing/2014/main" id="{D155492F-667F-A404-9AFD-269E0C454CAC}"/>
              </a:ext>
            </a:extLst>
          </p:cNvPr>
          <p:cNvSpPr txBox="1"/>
          <p:nvPr/>
        </p:nvSpPr>
        <p:spPr>
          <a:xfrm>
            <a:off x="952363" y="2397948"/>
            <a:ext cx="4289196" cy="2062103"/>
          </a:xfrm>
          <a:prstGeom prst="rect">
            <a:avLst/>
          </a:prstGeom>
          <a:noFill/>
        </p:spPr>
        <p:txBody>
          <a:bodyPr wrap="square">
            <a:spAutoFit/>
          </a:bodyPr>
          <a:lstStyle/>
          <a:p>
            <a:pPr marL="285750" indent="-285750">
              <a:buFont typeface="Arial" panose="020B0604020202020204" pitchFamily="34" charset="0"/>
              <a:buChar char="•"/>
            </a:pPr>
            <a:r>
              <a:rPr lang="en-US" altLang="en-US" sz="1600" dirty="0">
                <a:solidFill>
                  <a:schemeClr val="bg1"/>
                </a:solidFill>
                <a:latin typeface="Times New Roman" panose="02020603050405020304" pitchFamily="18" charset="0"/>
                <a:cs typeface="Times New Roman" panose="02020603050405020304" pitchFamily="18" charset="0"/>
              </a:rPr>
              <a:t>1)Survey’s filled out by past users for the use of new users</a:t>
            </a:r>
          </a:p>
          <a:p>
            <a:pPr marL="285750" indent="-285750">
              <a:buFont typeface="Arial" panose="020B0604020202020204" pitchFamily="34" charset="0"/>
              <a:buChar char="•"/>
            </a:pPr>
            <a:endParaRPr lang="en-US" alt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dirty="0">
                <a:solidFill>
                  <a:schemeClr val="bg1"/>
                </a:solidFill>
                <a:latin typeface="Times New Roman" panose="02020603050405020304" pitchFamily="18" charset="0"/>
                <a:cs typeface="Times New Roman" panose="02020603050405020304" pitchFamily="18" charset="0"/>
              </a:rPr>
              <a:t>2)Search-style Algorithms</a:t>
            </a:r>
          </a:p>
          <a:p>
            <a:endParaRPr lang="en-US" alt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dirty="0">
                <a:solidFill>
                  <a:schemeClr val="bg1"/>
                </a:solidFill>
                <a:latin typeface="Times New Roman" panose="02020603050405020304" pitchFamily="18" charset="0"/>
                <a:cs typeface="Times New Roman" panose="02020603050405020304" pitchFamily="18" charset="0"/>
              </a:rPr>
              <a:t>3)Genre matching</a:t>
            </a:r>
          </a:p>
          <a:p>
            <a:pPr marL="285750" indent="-285750">
              <a:buFont typeface="Arial" panose="020B0604020202020204" pitchFamily="34" charset="0"/>
              <a:buChar char="•"/>
            </a:pPr>
            <a:endParaRPr lang="en-US" alt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dirty="0">
                <a:solidFill>
                  <a:schemeClr val="bg1"/>
                </a:solidFill>
                <a:latin typeface="Times New Roman" panose="02020603050405020304" pitchFamily="18" charset="0"/>
                <a:cs typeface="Times New Roman" panose="02020603050405020304" pitchFamily="18" charset="0"/>
              </a:rPr>
              <a:t>4)Past purchase querying</a:t>
            </a:r>
          </a:p>
        </p:txBody>
      </p:sp>
      <p:sp>
        <p:nvSpPr>
          <p:cNvPr id="6" name="TextBox 5">
            <a:extLst>
              <a:ext uri="{FF2B5EF4-FFF2-40B4-BE49-F238E27FC236}">
                <a16:creationId xmlns:a16="http://schemas.microsoft.com/office/drawing/2014/main" id="{05CF441C-237F-44C2-B241-B2312338B50B}"/>
              </a:ext>
            </a:extLst>
          </p:cNvPr>
          <p:cNvSpPr txBox="1"/>
          <p:nvPr/>
        </p:nvSpPr>
        <p:spPr>
          <a:xfrm>
            <a:off x="952363" y="1269932"/>
            <a:ext cx="4675439" cy="523220"/>
          </a:xfrm>
          <a:prstGeom prst="rect">
            <a:avLst/>
          </a:prstGeom>
          <a:noFill/>
        </p:spPr>
        <p:txBody>
          <a:bodyPr wrap="square">
            <a:spAutoFit/>
          </a:bodyPr>
          <a:lstStyle/>
          <a:p>
            <a:r>
              <a:rPr lang="en-US" altLang="en-US" sz="2800" dirty="0">
                <a:solidFill>
                  <a:schemeClr val="bg1"/>
                </a:solidFill>
                <a:latin typeface="Times New Roman" panose="02020603050405020304" pitchFamily="18" charset="0"/>
                <a:cs typeface="Times New Roman" panose="02020603050405020304" pitchFamily="18" charset="0"/>
              </a:rPr>
              <a:t>Ways of Recommendation </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7"/>
          <p:cNvSpPr/>
          <p:nvPr/>
        </p:nvSpPr>
        <p:spPr>
          <a:xfrm>
            <a:off x="0" y="-292231"/>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7"/>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5" name="Google Shape;165;p7"/>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6" name="Google Shape;166;p7"/>
          <p:cNvSpPr txBox="1"/>
          <p:nvPr/>
        </p:nvSpPr>
        <p:spPr>
          <a:xfrm>
            <a:off x="374924" y="1159300"/>
            <a:ext cx="6094428"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Arial"/>
                <a:ea typeface="Arial"/>
                <a:cs typeface="Arial"/>
                <a:sym typeface="Arial"/>
              </a:rPr>
              <a:t>Why </a:t>
            </a:r>
            <a:r>
              <a:rPr lang="en-US" sz="3600" b="1" i="0" dirty="0">
                <a:solidFill>
                  <a:schemeClr val="lt1"/>
                </a:solidFill>
                <a:latin typeface="Arial"/>
                <a:ea typeface="Arial"/>
                <a:cs typeface="Arial"/>
                <a:sym typeface="Arial"/>
              </a:rPr>
              <a:t>Hybrid Based Filtering ?</a:t>
            </a:r>
            <a:endParaRPr dirty="0"/>
          </a:p>
          <a:p>
            <a:pPr marL="0" marR="0" lvl="0" indent="0" algn="l" rtl="0">
              <a:spcBef>
                <a:spcPts val="0"/>
              </a:spcBef>
              <a:spcAft>
                <a:spcPts val="0"/>
              </a:spcAft>
              <a:buNone/>
            </a:pPr>
            <a:endParaRPr sz="1800" b="1" dirty="0">
              <a:solidFill>
                <a:schemeClr val="lt1"/>
              </a:solidFill>
              <a:latin typeface="Arial"/>
              <a:ea typeface="Arial"/>
              <a:cs typeface="Arial"/>
              <a:sym typeface="Arial"/>
            </a:endParaRPr>
          </a:p>
          <a:p>
            <a:pPr marL="0" marR="0" lvl="0" indent="0" algn="l" rtl="0">
              <a:spcBef>
                <a:spcPts val="0"/>
              </a:spcBef>
              <a:spcAft>
                <a:spcPts val="0"/>
              </a:spcAft>
              <a:buNone/>
            </a:pPr>
            <a:endParaRPr sz="1800" b="1" i="0" dirty="0">
              <a:solidFill>
                <a:schemeClr val="lt1"/>
              </a:solidFill>
              <a:latin typeface="Arial"/>
              <a:ea typeface="Arial"/>
              <a:cs typeface="Arial"/>
              <a:sym typeface="Arial"/>
            </a:endParaRPr>
          </a:p>
          <a:p>
            <a:pPr marL="0" marR="0" lvl="0" indent="0" algn="l" rtl="0">
              <a:spcBef>
                <a:spcPts val="0"/>
              </a:spcBef>
              <a:spcAft>
                <a:spcPts val="0"/>
              </a:spcAft>
              <a:buNone/>
            </a:pPr>
            <a:r>
              <a:rPr lang="en-US" sz="1800" b="0" i="0" dirty="0">
                <a:solidFill>
                  <a:schemeClr val="lt1"/>
                </a:solidFill>
                <a:latin typeface="Arial"/>
                <a:ea typeface="Arial"/>
                <a:cs typeface="Arial"/>
                <a:sym typeface="Arial"/>
              </a:rPr>
              <a:t>A Hybrid based recommender works with data that the user provides, either explicitly movie ratings for the Movie dataset.</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b="0" i="0" dirty="0">
                <a:solidFill>
                  <a:schemeClr val="lt1"/>
                </a:solidFill>
                <a:latin typeface="Arial"/>
                <a:ea typeface="Arial"/>
                <a:cs typeface="Arial"/>
                <a:sym typeface="Arial"/>
              </a:rPr>
              <a:t>Based on that data, a user profile is generated, which is then used to make suggestions to the user. As the user provides more inputs or takes actions on the recommendations, the engine becomes more and more accurate.</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pic>
        <p:nvPicPr>
          <p:cNvPr id="1028" name="Picture 4" descr="152 Confused 3d Person With Big Question Marks Stock Photos, Pictures &amp;  Royalty-Free Images - iStock">
            <a:extLst>
              <a:ext uri="{FF2B5EF4-FFF2-40B4-BE49-F238E27FC236}">
                <a16:creationId xmlns:a16="http://schemas.microsoft.com/office/drawing/2014/main" id="{8FDCC6A8-1462-3ADF-9018-EE68E165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381" y="867659"/>
            <a:ext cx="4234169" cy="47192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dirty="0">
              <a:solidFill>
                <a:schemeClr val="lt1"/>
              </a:solidFill>
              <a:latin typeface="Calibri"/>
              <a:ea typeface="Calibri"/>
              <a:cs typeface="Calibri"/>
              <a:sym typeface="Calibri"/>
            </a:endParaRPr>
          </a:p>
        </p:txBody>
      </p:sp>
      <p:sp>
        <p:nvSpPr>
          <p:cNvPr id="163" name="Google Shape;163;p7"/>
          <p:cNvSpPr/>
          <p:nvPr/>
        </p:nvSpPr>
        <p:spPr>
          <a:xfrm>
            <a:off x="0"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7"/>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5" name="Google Shape;165;p7"/>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6" name="Google Shape;166;p7"/>
          <p:cNvSpPr txBox="1"/>
          <p:nvPr/>
        </p:nvSpPr>
        <p:spPr>
          <a:xfrm>
            <a:off x="622524" y="920322"/>
            <a:ext cx="6094428" cy="1477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Arial"/>
                <a:ea typeface="Arial"/>
                <a:cs typeface="Arial"/>
                <a:sym typeface="Arial"/>
              </a:rPr>
              <a:t>Approach</a:t>
            </a:r>
            <a:endParaRPr dirty="0"/>
          </a:p>
          <a:p>
            <a:pPr marL="0" marR="0" lvl="0" indent="0" algn="l" rtl="0">
              <a:spcBef>
                <a:spcPts val="0"/>
              </a:spcBef>
              <a:spcAft>
                <a:spcPts val="0"/>
              </a:spcAft>
              <a:buNone/>
            </a:pPr>
            <a:endParaRPr sz="1800" b="1" dirty="0">
              <a:solidFill>
                <a:schemeClr val="lt1"/>
              </a:solidFill>
              <a:latin typeface="Arial"/>
              <a:ea typeface="Arial"/>
              <a:cs typeface="Arial"/>
              <a:sym typeface="Arial"/>
            </a:endParaRPr>
          </a:p>
          <a:p>
            <a:pPr marL="0" marR="0" lvl="0" indent="0" algn="l" rtl="0">
              <a:spcBef>
                <a:spcPts val="0"/>
              </a:spcBef>
              <a:spcAft>
                <a:spcPts val="0"/>
              </a:spcAft>
              <a:buNone/>
            </a:pPr>
            <a:endParaRPr sz="1800" b="1" i="0" dirty="0">
              <a:solidFill>
                <a:schemeClr val="lt1"/>
              </a:solidFill>
              <a:latin typeface="Arial"/>
              <a:ea typeface="Arial"/>
              <a:cs typeface="Arial"/>
              <a:sym typeface="Arial"/>
            </a:endParaRPr>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252954F0-E18C-2102-EA4B-E9841F93DFB2}"/>
              </a:ext>
            </a:extLst>
          </p:cNvPr>
          <p:cNvPicPr>
            <a:picLocks noChangeAspect="1"/>
          </p:cNvPicPr>
          <p:nvPr/>
        </p:nvPicPr>
        <p:blipFill rotWithShape="1">
          <a:blip r:embed="rId3"/>
          <a:srcRect t="11941"/>
          <a:stretch/>
        </p:blipFill>
        <p:spPr>
          <a:xfrm>
            <a:off x="301741" y="2062893"/>
            <a:ext cx="5586597" cy="3874785"/>
          </a:xfrm>
          <a:prstGeom prst="rect">
            <a:avLst/>
          </a:prstGeom>
        </p:spPr>
      </p:pic>
      <p:sp>
        <p:nvSpPr>
          <p:cNvPr id="12" name="TextBox 11">
            <a:extLst>
              <a:ext uri="{FF2B5EF4-FFF2-40B4-BE49-F238E27FC236}">
                <a16:creationId xmlns:a16="http://schemas.microsoft.com/office/drawing/2014/main" id="{954C313E-1A10-5614-2286-F5A13677CD9E}"/>
              </a:ext>
            </a:extLst>
          </p:cNvPr>
          <p:cNvSpPr txBox="1"/>
          <p:nvPr/>
        </p:nvSpPr>
        <p:spPr>
          <a:xfrm>
            <a:off x="6190079" y="1190978"/>
            <a:ext cx="5681138" cy="3693319"/>
          </a:xfrm>
          <a:prstGeom prst="rect">
            <a:avLst/>
          </a:prstGeom>
          <a:noFill/>
        </p:spPr>
        <p:txBody>
          <a:bodyPr wrap="square">
            <a:spAutoFit/>
          </a:bodyPr>
          <a:lstStyle/>
          <a:p>
            <a:r>
              <a:rPr lang="en-IN" dirty="0">
                <a:solidFill>
                  <a:schemeClr val="bg1"/>
                </a:solidFill>
              </a:rPr>
              <a:t>A hybrid recommendation system is a special type of recommendation system which can be considered as the combination of the content and collaborative filtering method. Combining collaborative and content-based filtering together may help in overcoming the shortcoming we are facing at using them separately and also can be more effective in some cases. Hybrid recommender system approaches can be implemented in various ways like by using content and collaborative-based methods to generate predictions separately and then combining the prediction or we can just add the capabilities of collaborative-based methods to a content-based approach (and vice versa).</a:t>
            </a:r>
          </a:p>
        </p:txBody>
      </p:sp>
      <p:sp>
        <p:nvSpPr>
          <p:cNvPr id="14" name="TextBox 13">
            <a:extLst>
              <a:ext uri="{FF2B5EF4-FFF2-40B4-BE49-F238E27FC236}">
                <a16:creationId xmlns:a16="http://schemas.microsoft.com/office/drawing/2014/main" id="{30194415-2972-599A-898E-3932161BC991}"/>
              </a:ext>
            </a:extLst>
          </p:cNvPr>
          <p:cNvSpPr txBox="1"/>
          <p:nvPr/>
        </p:nvSpPr>
        <p:spPr>
          <a:xfrm>
            <a:off x="6237349" y="4928358"/>
            <a:ext cx="5586597" cy="1477328"/>
          </a:xfrm>
          <a:prstGeom prst="rect">
            <a:avLst/>
          </a:prstGeom>
          <a:noFill/>
        </p:spPr>
        <p:txBody>
          <a:bodyPr wrap="square">
            <a:spAutoFit/>
          </a:bodyPr>
          <a:lstStyle/>
          <a:p>
            <a:r>
              <a:rPr lang="en-US" dirty="0">
                <a:solidFill>
                  <a:schemeClr val="bg1"/>
                </a:solidFill>
              </a:rPr>
              <a:t>Identify users in U similar to u, and extrapolate from their ratings of </a:t>
            </a:r>
            <a:r>
              <a:rPr lang="en-US" dirty="0" err="1">
                <a:solidFill>
                  <a:schemeClr val="bg1"/>
                </a:solidFill>
              </a:rPr>
              <a:t>i</a:t>
            </a:r>
            <a:r>
              <a:rPr lang="en-US" dirty="0">
                <a:solidFill>
                  <a:schemeClr val="bg1"/>
                </a:solidFill>
              </a:rPr>
              <a:t>.</a:t>
            </a:r>
            <a:endParaRPr lang="en-IN" dirty="0">
              <a:solidFill>
                <a:schemeClr val="bg1"/>
              </a:solidFill>
            </a:endParaRPr>
          </a:p>
          <a:p>
            <a:r>
              <a:rPr lang="en-US" dirty="0">
                <a:solidFill>
                  <a:schemeClr val="bg1"/>
                </a:solidFill>
              </a:rPr>
              <a:t>Generate a classifier that fits u’s rating behavior and use it on </a:t>
            </a:r>
            <a:r>
              <a:rPr lang="en-US" dirty="0" err="1">
                <a:solidFill>
                  <a:schemeClr val="bg1"/>
                </a:solidFill>
              </a:rPr>
              <a:t>i</a:t>
            </a:r>
            <a:r>
              <a:rPr lang="en-US" dirty="0">
                <a:solidFill>
                  <a:schemeClr val="bg1"/>
                </a:solidFill>
              </a:rPr>
              <a:t>.</a:t>
            </a:r>
          </a:p>
          <a:p>
            <a:r>
              <a:rPr lang="en-US" dirty="0">
                <a:solidFill>
                  <a:schemeClr val="bg1"/>
                </a:solidFill>
              </a:rPr>
              <a:t>Infer a match between </a:t>
            </a:r>
            <a:r>
              <a:rPr lang="en-US" dirty="0" err="1">
                <a:solidFill>
                  <a:schemeClr val="bg1"/>
                </a:solidFill>
              </a:rPr>
              <a:t>i</a:t>
            </a:r>
            <a:r>
              <a:rPr lang="en-US" dirty="0">
                <a:solidFill>
                  <a:schemeClr val="bg1"/>
                </a:solidFill>
              </a:rPr>
              <a:t> and u’s need</a:t>
            </a:r>
            <a:endParaRPr lang="en-IN" dirty="0">
              <a:solidFill>
                <a:schemeClr val="bg1"/>
              </a:solidFill>
            </a:endParaRPr>
          </a:p>
        </p:txBody>
      </p:sp>
    </p:spTree>
    <p:extLst>
      <p:ext uri="{BB962C8B-B14F-4D97-AF65-F5344CB8AC3E}">
        <p14:creationId xmlns:p14="http://schemas.microsoft.com/office/powerpoint/2010/main" val="2094653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DCD500E3-C55E-7E8F-CEF7-782B901A62D5}"/>
              </a:ext>
            </a:extLst>
          </p:cNvPr>
          <p:cNvSpPr txBox="1"/>
          <p:nvPr/>
        </p:nvSpPr>
        <p:spPr>
          <a:xfrm>
            <a:off x="838200" y="448721"/>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dirty="0">
                <a:solidFill>
                  <a:schemeClr val="bg1"/>
                </a:solidFill>
                <a:latin typeface="Times New Roman"/>
                <a:ea typeface="+mj-ea"/>
                <a:cs typeface="Times New Roman"/>
              </a:rPr>
              <a:t>What is Cost-function?</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7E0C9F1-B0FC-F15B-201C-893370011275}"/>
              </a:ext>
            </a:extLst>
          </p:cNvPr>
          <p:cNvSpPr txBox="1"/>
          <p:nvPr/>
        </p:nvSpPr>
        <p:spPr>
          <a:xfrm>
            <a:off x="909314" y="2059283"/>
            <a:ext cx="4638174"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solidFill>
                  <a:schemeClr val="bg1"/>
                </a:solidFill>
                <a:latin typeface="Times New Roman"/>
                <a:cs typeface="Times New Roman"/>
              </a:rPr>
              <a:t>The cost function is defined as the measurement of difference or error between actual values and expected values at the current position and present in the form of a single real number. It helps to increase and improve machine learning efficiency by providing feedback to this model so that it can minimize error and find the local or global minimum.</a:t>
            </a:r>
            <a:endParaRPr lang="en-US" sz="2000" dirty="0">
              <a:solidFill>
                <a:schemeClr val="bg1"/>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098" name="Picture 2" descr="Imagesbazaar : Largest Collection of Indian Images and Videos">
            <a:extLst>
              <a:ext uri="{FF2B5EF4-FFF2-40B4-BE49-F238E27FC236}">
                <a16:creationId xmlns:a16="http://schemas.microsoft.com/office/drawing/2014/main" id="{D4EF3553-98EE-8FF8-6D40-22BF3E5552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81"/>
          <a:stretch/>
        </p:blipFill>
        <p:spPr bwMode="auto">
          <a:xfrm>
            <a:off x="7268066" y="0"/>
            <a:ext cx="49239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434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DCD500E3-C55E-7E8F-CEF7-782B901A62D5}"/>
              </a:ext>
            </a:extLst>
          </p:cNvPr>
          <p:cNvSpPr txBox="1"/>
          <p:nvPr/>
        </p:nvSpPr>
        <p:spPr>
          <a:xfrm>
            <a:off x="838200" y="448721"/>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dirty="0">
                <a:solidFill>
                  <a:schemeClr val="bg1"/>
                </a:solidFill>
                <a:latin typeface="Times New Roman"/>
                <a:ea typeface="+mj-ea"/>
                <a:cs typeface="Times New Roman"/>
              </a:rPr>
              <a:t>What is </a:t>
            </a:r>
            <a:r>
              <a:rPr lang="en-US" sz="4000" dirty="0">
                <a:solidFill>
                  <a:schemeClr val="bg1"/>
                </a:solidFill>
                <a:latin typeface="Times New Roman"/>
                <a:cs typeface="Times New Roman"/>
              </a:rPr>
              <a:t>Cosine-Similarity</a:t>
            </a:r>
            <a:r>
              <a:rPr lang="en-US" sz="3800" dirty="0">
                <a:solidFill>
                  <a:schemeClr val="bg1"/>
                </a:solidFill>
                <a:latin typeface="Times New Roman"/>
                <a:ea typeface="+mj-ea"/>
                <a:cs typeface="Times New Roman"/>
              </a:rPr>
              <a:t>?</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7E0C9F1-B0FC-F15B-201C-893370011275}"/>
              </a:ext>
            </a:extLst>
          </p:cNvPr>
          <p:cNvSpPr txBox="1"/>
          <p:nvPr/>
        </p:nvSpPr>
        <p:spPr>
          <a:xfrm>
            <a:off x="909314" y="2059283"/>
            <a:ext cx="4638174"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dirty="0">
                <a:solidFill>
                  <a:schemeClr val="bg1"/>
                </a:solidFill>
                <a:latin typeface="Times New Roman"/>
                <a:cs typeface="Times New Roman"/>
              </a:rPr>
              <a:t>Cosine similarity is a metric used to measure how similar two or more attributes are irrespective of their size. Mathematically, it measures the cosine of the angle between two vectors projected in a multi-dimensional space. The cosine similarity is advantageous because even if the two similar attributes are far apart by the Euclidean distance (due to the size of the document), chances are they may still be oriented closer together. The smaller the angle, higher the cosine similarity.</a:t>
            </a:r>
            <a:endParaRPr lang="en-US" sz="2000" dirty="0">
              <a:solidFill>
                <a:schemeClr val="bg1"/>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B447842-1D1E-AFE8-1F31-ED7E0F6B6CAD}"/>
              </a:ext>
            </a:extLst>
          </p:cNvPr>
          <p:cNvSpPr/>
          <p:nvPr/>
        </p:nvSpPr>
        <p:spPr>
          <a:xfrm>
            <a:off x="5722069" y="0"/>
            <a:ext cx="6444327" cy="6627027"/>
          </a:xfrm>
          <a:prstGeom prst="rect">
            <a:avLst/>
          </a:prstGeom>
          <a:blipFill dpi="0" rotWithShape="1">
            <a:blip r:embed="rId2">
              <a:alphaModFix amt="4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666102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DCD500E3-C55E-7E8F-CEF7-782B901A62D5}"/>
              </a:ext>
            </a:extLst>
          </p:cNvPr>
          <p:cNvSpPr txBox="1"/>
          <p:nvPr/>
        </p:nvSpPr>
        <p:spPr>
          <a:xfrm>
            <a:off x="838200" y="448721"/>
            <a:ext cx="4707671" cy="12256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3600" dirty="0">
                <a:solidFill>
                  <a:schemeClr val="bg1"/>
                </a:solidFill>
              </a:rPr>
              <a:t>Gradient Descent:</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7E0C9F1-B0FC-F15B-201C-893370011275}"/>
              </a:ext>
            </a:extLst>
          </p:cNvPr>
          <p:cNvSpPr txBox="1"/>
          <p:nvPr/>
        </p:nvSpPr>
        <p:spPr>
          <a:xfrm>
            <a:off x="909314" y="2059283"/>
            <a:ext cx="4638174" cy="3647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r>
              <a:rPr lang="en-US" sz="2000" dirty="0">
                <a:solidFill>
                  <a:schemeClr val="bg1"/>
                </a:solidFill>
              </a:rPr>
              <a:t>Gradient Descent is known as one of the most commonly used optimization algorithms to train machine learning models by means of minimizing errors between actual and expected results,  </a:t>
            </a:r>
            <a:r>
              <a:rPr lang="en-IN" sz="2000" dirty="0">
                <a:solidFill>
                  <a:schemeClr val="bg1"/>
                </a:solidFill>
              </a:rPr>
              <a:t>It helps in finding the local minimum of a function.</a:t>
            </a:r>
          </a:p>
          <a:p>
            <a:endParaRPr lang="en-IN" sz="2000" dirty="0">
              <a:solidFill>
                <a:schemeClr val="bg1"/>
              </a:solidFill>
            </a:endParaRPr>
          </a:p>
          <a:p>
            <a:pPr marL="285750" indent="-285750">
              <a:buFont typeface="Arial" panose="020B0604020202020204" pitchFamily="34" charset="0"/>
              <a:buChar char="•"/>
            </a:pPr>
            <a:r>
              <a:rPr lang="en-IN" sz="2000" dirty="0">
                <a:solidFill>
                  <a:schemeClr val="bg1"/>
                </a:solidFill>
              </a:rPr>
              <a:t>If we move towards a negative gradient or away from the gradient of the function at the current point, it will give the local minimum of that function.</a:t>
            </a:r>
          </a:p>
          <a:p>
            <a:pPr marL="285750" indent="-285750">
              <a:buFont typeface="Arial" panose="020B0604020202020204" pitchFamily="34" charset="0"/>
              <a:buChar char="•"/>
            </a:pPr>
            <a:r>
              <a:rPr lang="en-IN" sz="2000" dirty="0">
                <a:solidFill>
                  <a:schemeClr val="bg1"/>
                </a:solidFill>
              </a:rPr>
              <a:t>Whenever we move towards a positive gradient or towards the gradient of the function at the current point, we will get the local maximum of that function.</a:t>
            </a:r>
          </a:p>
          <a:p>
            <a:endParaRPr lang="en-IN" sz="2000" dirty="0">
              <a:solidFill>
                <a:schemeClr val="bg1"/>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122" name="Picture 2" descr="How to Make Your Computer Faster - Panda Security">
            <a:extLst>
              <a:ext uri="{FF2B5EF4-FFF2-40B4-BE49-F238E27FC236}">
                <a16:creationId xmlns:a16="http://schemas.microsoft.com/office/drawing/2014/main" id="{4E7D423D-CEFC-03A6-886A-C0BA9F4DD6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31" r="23467"/>
          <a:stretch/>
        </p:blipFill>
        <p:spPr bwMode="auto">
          <a:xfrm>
            <a:off x="6721311" y="86413"/>
            <a:ext cx="5260157" cy="661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3089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362E9F-322C-5FA3-39D4-9B09311A2BFA}"/>
              </a:ext>
            </a:extLst>
          </p:cNvPr>
          <p:cNvSpPr txBox="1"/>
          <p:nvPr/>
        </p:nvSpPr>
        <p:spPr>
          <a:xfrm>
            <a:off x="3006307" y="348629"/>
            <a:ext cx="617938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dirty="0">
                <a:solidFill>
                  <a:schemeClr val="bg1"/>
                </a:solidFill>
                <a:latin typeface="Times New Roman"/>
                <a:cs typeface="Times New Roman"/>
              </a:rPr>
              <a:t>Output of Movie recommendation</a:t>
            </a:r>
            <a:endParaRPr lang="en-US" dirty="0">
              <a:ea typeface="Calibri"/>
              <a:cs typeface="Calibri"/>
            </a:endParaRPr>
          </a:p>
        </p:txBody>
      </p:sp>
      <p:sp>
        <p:nvSpPr>
          <p:cNvPr id="5" name="TextBox 4">
            <a:extLst>
              <a:ext uri="{FF2B5EF4-FFF2-40B4-BE49-F238E27FC236}">
                <a16:creationId xmlns:a16="http://schemas.microsoft.com/office/drawing/2014/main" id="{7D8F6B99-6D38-5714-852A-6810833CC82F}"/>
              </a:ext>
            </a:extLst>
          </p:cNvPr>
          <p:cNvSpPr txBox="1"/>
          <p:nvPr/>
        </p:nvSpPr>
        <p:spPr>
          <a:xfrm>
            <a:off x="2269452" y="538647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cs typeface="Times New Roman"/>
              </a:rPr>
              <a:t>output</a:t>
            </a:r>
            <a:endParaRPr lang="en-US" sz="2000" dirty="0">
              <a:solidFill>
                <a:schemeClr val="bg1"/>
              </a:solidFill>
              <a:latin typeface="Times New Roman"/>
              <a:ea typeface="Calibri"/>
              <a:cs typeface="Times New Roman"/>
            </a:endParaRPr>
          </a:p>
        </p:txBody>
      </p:sp>
      <p:sp>
        <p:nvSpPr>
          <p:cNvPr id="6" name="TextBox 5">
            <a:extLst>
              <a:ext uri="{FF2B5EF4-FFF2-40B4-BE49-F238E27FC236}">
                <a16:creationId xmlns:a16="http://schemas.microsoft.com/office/drawing/2014/main" id="{4327C458-3FB8-D241-BE6A-F7F41F4AB8C2}"/>
              </a:ext>
            </a:extLst>
          </p:cNvPr>
          <p:cNvSpPr txBox="1"/>
          <p:nvPr/>
        </p:nvSpPr>
        <p:spPr>
          <a:xfrm>
            <a:off x="8417583" y="535520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1"/>
                </a:solidFill>
                <a:latin typeface="Times New Roman"/>
                <a:cs typeface="Times New Roman"/>
              </a:rPr>
              <a:t>output</a:t>
            </a:r>
            <a:endParaRPr lang="en-US" dirty="0">
              <a:solidFill>
                <a:schemeClr val="bg1"/>
              </a:solidFill>
              <a:latin typeface="Times New Roman"/>
              <a:ea typeface="Calibri"/>
              <a:cs typeface="Times New Roman"/>
            </a:endParaRPr>
          </a:p>
        </p:txBody>
      </p:sp>
      <p:pic>
        <p:nvPicPr>
          <p:cNvPr id="8" name="Picture 7">
            <a:extLst>
              <a:ext uri="{FF2B5EF4-FFF2-40B4-BE49-F238E27FC236}">
                <a16:creationId xmlns:a16="http://schemas.microsoft.com/office/drawing/2014/main" id="{AA5E7E5F-3464-097B-53AC-DED9F224ECE7}"/>
              </a:ext>
            </a:extLst>
          </p:cNvPr>
          <p:cNvPicPr>
            <a:picLocks noChangeAspect="1"/>
          </p:cNvPicPr>
          <p:nvPr/>
        </p:nvPicPr>
        <p:blipFill rotWithShape="1">
          <a:blip r:embed="rId2"/>
          <a:srcRect l="8458" t="27628" r="46495" b="6392"/>
          <a:stretch/>
        </p:blipFill>
        <p:spPr>
          <a:xfrm>
            <a:off x="833254" y="1471523"/>
            <a:ext cx="4732426" cy="3898959"/>
          </a:xfrm>
          <a:prstGeom prst="rect">
            <a:avLst/>
          </a:prstGeom>
        </p:spPr>
      </p:pic>
      <p:pic>
        <p:nvPicPr>
          <p:cNvPr id="10" name="Picture 9">
            <a:extLst>
              <a:ext uri="{FF2B5EF4-FFF2-40B4-BE49-F238E27FC236}">
                <a16:creationId xmlns:a16="http://schemas.microsoft.com/office/drawing/2014/main" id="{7E0184FC-924B-77D5-DBD6-4FF084C4F9C6}"/>
              </a:ext>
            </a:extLst>
          </p:cNvPr>
          <p:cNvPicPr>
            <a:picLocks noChangeAspect="1"/>
          </p:cNvPicPr>
          <p:nvPr/>
        </p:nvPicPr>
        <p:blipFill rotWithShape="1">
          <a:blip r:embed="rId3"/>
          <a:srcRect l="9588" t="28041" r="55387" b="9966"/>
          <a:stretch/>
        </p:blipFill>
        <p:spPr>
          <a:xfrm>
            <a:off x="6901166" y="1376313"/>
            <a:ext cx="3995498" cy="3977858"/>
          </a:xfrm>
          <a:prstGeom prst="rect">
            <a:avLst/>
          </a:prstGeom>
        </p:spPr>
      </p:pic>
    </p:spTree>
    <p:extLst>
      <p:ext uri="{BB962C8B-B14F-4D97-AF65-F5344CB8AC3E}">
        <p14:creationId xmlns:p14="http://schemas.microsoft.com/office/powerpoint/2010/main" val="324320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698D0F06-7040-AF95-4D8A-80BE9F487C79}"/>
              </a:ext>
            </a:extLst>
          </p:cNvPr>
          <p:cNvSpPr/>
          <p:nvPr/>
        </p:nvSpPr>
        <p:spPr>
          <a:xfrm>
            <a:off x="433118" y="393024"/>
            <a:ext cx="11632676" cy="6071952"/>
          </a:xfrm>
          <a:prstGeom prst="rect">
            <a:avLst/>
          </a:prstGeom>
          <a:blipFill>
            <a:blip r:embed="rId2">
              <a:alphaModFix amt="47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4362E9F-322C-5FA3-39D4-9B09311A2BFA}"/>
              </a:ext>
            </a:extLst>
          </p:cNvPr>
          <p:cNvSpPr txBox="1"/>
          <p:nvPr/>
        </p:nvSpPr>
        <p:spPr>
          <a:xfrm>
            <a:off x="577350" y="1283414"/>
            <a:ext cx="4650862" cy="32579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kern="1200" dirty="0">
                <a:solidFill>
                  <a:schemeClr val="bg1"/>
                </a:solidFill>
                <a:latin typeface="+mj-lt"/>
                <a:ea typeface="+mj-ea"/>
                <a:cs typeface="+mj-cs"/>
              </a:rPr>
              <a:t>Modules that are used</a:t>
            </a:r>
          </a:p>
          <a:p>
            <a:pPr algn="r">
              <a:lnSpc>
                <a:spcPct val="90000"/>
              </a:lnSpc>
              <a:spcBef>
                <a:spcPct val="0"/>
              </a:spcBef>
              <a:spcAft>
                <a:spcPts val="600"/>
              </a:spcAft>
            </a:pPr>
            <a:endParaRPr lang="en-US" sz="6000"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1D84C-43BD-92C1-158E-7F9DFFF01DCA}"/>
              </a:ext>
            </a:extLst>
          </p:cNvPr>
          <p:cNvSpPr txBox="1"/>
          <p:nvPr/>
        </p:nvSpPr>
        <p:spPr>
          <a:xfrm>
            <a:off x="6490314" y="753042"/>
            <a:ext cx="4921705" cy="51720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ctr">
              <a:lnSpc>
                <a:spcPct val="90000"/>
              </a:lnSpc>
              <a:spcAft>
                <a:spcPts val="600"/>
              </a:spcAft>
            </a:pPr>
            <a:r>
              <a:rPr lang="en-US" sz="2000" dirty="0">
                <a:solidFill>
                  <a:schemeClr val="bg1"/>
                </a:solidFill>
                <a:latin typeface="Times New Roman"/>
                <a:cs typeface="Times New Roman"/>
              </a:rPr>
              <a:t>1) app.py</a:t>
            </a:r>
          </a:p>
          <a:p>
            <a:pPr>
              <a:lnSpc>
                <a:spcPct val="90000"/>
              </a:lnSpc>
              <a:spcAft>
                <a:spcPts val="600"/>
              </a:spcAft>
            </a:pPr>
            <a:r>
              <a:rPr lang="en-US" sz="2000" dirty="0">
                <a:solidFill>
                  <a:schemeClr val="bg1"/>
                </a:solidFill>
                <a:latin typeface="Times New Roman"/>
                <a:cs typeface="Times New Roman"/>
              </a:rPr>
              <a:t>A) Content Recommendation</a:t>
            </a:r>
          </a:p>
          <a:p>
            <a:pPr marL="342900" indent="-228600">
              <a:lnSpc>
                <a:spcPct val="90000"/>
              </a:lnSpc>
              <a:spcAft>
                <a:spcPts val="600"/>
              </a:spcAft>
              <a:buFont typeface="Arial" panose="020B0604020202020204" pitchFamily="34" charset="0"/>
              <a:buChar char="•"/>
            </a:pPr>
            <a:endParaRPr lang="en-US" sz="2000" dirty="0">
              <a:solidFill>
                <a:schemeClr val="bg1"/>
              </a:solidFill>
              <a:latin typeface="Times New Roman"/>
              <a:cs typeface="Times New Roman"/>
            </a:endParaRPr>
          </a:p>
          <a:p>
            <a:pPr>
              <a:lnSpc>
                <a:spcPct val="90000"/>
              </a:lnSpc>
              <a:spcAft>
                <a:spcPts val="600"/>
              </a:spcAft>
            </a:pPr>
            <a:r>
              <a:rPr lang="en-US" sz="2000" dirty="0">
                <a:solidFill>
                  <a:schemeClr val="bg1"/>
                </a:solidFill>
                <a:latin typeface="Times New Roman"/>
                <a:cs typeface="Times New Roman"/>
              </a:rPr>
              <a:t>B) </a:t>
            </a:r>
            <a:r>
              <a:rPr lang="en-IN" dirty="0">
                <a:solidFill>
                  <a:schemeClr val="bg1"/>
                </a:solidFill>
              </a:rPr>
              <a:t>Collaborative </a:t>
            </a:r>
            <a:r>
              <a:rPr lang="en-US" sz="2000" dirty="0">
                <a:solidFill>
                  <a:schemeClr val="bg1"/>
                </a:solidFill>
                <a:latin typeface="Times New Roman"/>
                <a:cs typeface="Times New Roman"/>
              </a:rPr>
              <a:t> Recommendation:</a:t>
            </a:r>
          </a:p>
          <a:p>
            <a:pPr marL="342900" indent="-228600">
              <a:lnSpc>
                <a:spcPct val="90000"/>
              </a:lnSpc>
              <a:spcAft>
                <a:spcPts val="600"/>
              </a:spcAft>
              <a:buFont typeface="Arial" panose="020B0604020202020204" pitchFamily="34" charset="0"/>
              <a:buChar char="•"/>
            </a:pPr>
            <a:endParaRPr lang="en-US" sz="2000" dirty="0">
              <a:solidFill>
                <a:schemeClr val="bg1"/>
              </a:solidFill>
              <a:latin typeface="Times New Roman"/>
              <a:cs typeface="Times New Roman"/>
            </a:endParaRPr>
          </a:p>
          <a:p>
            <a:pPr>
              <a:lnSpc>
                <a:spcPct val="90000"/>
              </a:lnSpc>
              <a:spcAft>
                <a:spcPts val="600"/>
              </a:spcAft>
            </a:pPr>
            <a:r>
              <a:rPr lang="en-US" sz="2000" dirty="0">
                <a:solidFill>
                  <a:schemeClr val="bg1"/>
                </a:solidFill>
                <a:latin typeface="Times New Roman"/>
                <a:cs typeface="Times New Roman"/>
              </a:rPr>
              <a:t>C) Hybrid Recommendation  </a:t>
            </a:r>
          </a:p>
          <a:p>
            <a:pPr>
              <a:lnSpc>
                <a:spcPct val="90000"/>
              </a:lnSpc>
              <a:spcAft>
                <a:spcPts val="600"/>
              </a:spcAft>
            </a:pPr>
            <a:endParaRPr lang="en-US" sz="2000" dirty="0">
              <a:solidFill>
                <a:schemeClr val="bg1"/>
              </a:solidFill>
              <a:latin typeface="Times New Roman"/>
              <a:cs typeface="Times New Roman"/>
            </a:endParaRP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endParaRPr lang="en-US" sz="1400" dirty="0">
              <a:solidFill>
                <a:schemeClr val="bg1"/>
              </a:solidFill>
              <a:cs typeface="Calibri" panose="020F0502020204030204"/>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509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camera lens">
            <a:extLst>
              <a:ext uri="{FF2B5EF4-FFF2-40B4-BE49-F238E27FC236}">
                <a16:creationId xmlns:a16="http://schemas.microsoft.com/office/drawing/2014/main" id="{099A10B9-B8A4-4504-DDF7-90F109D61C45}"/>
              </a:ext>
            </a:extLst>
          </p:cNvPr>
          <p:cNvPicPr>
            <a:picLocks noChangeAspect="1"/>
          </p:cNvPicPr>
          <p:nvPr/>
        </p:nvPicPr>
        <p:blipFill rotWithShape="1">
          <a:blip r:embed="rId2"/>
          <a:srcRect l="15738" r="7838" b="9091"/>
          <a:stretch/>
        </p:blipFill>
        <p:spPr>
          <a:xfrm>
            <a:off x="3522468" y="10"/>
            <a:ext cx="8669532"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355B6A-75A3-2BE4-5F24-19352D9950A2}"/>
              </a:ext>
            </a:extLst>
          </p:cNvPr>
          <p:cNvSpPr txBox="1"/>
          <p:nvPr/>
        </p:nvSpPr>
        <p:spPr>
          <a:xfrm>
            <a:off x="424815" y="992565"/>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dirty="0">
                <a:latin typeface="Times New Roman"/>
                <a:ea typeface="+mj-ea"/>
                <a:cs typeface="Times New Roman"/>
              </a:rPr>
              <a:t>Future Scope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9CDEBB8-8668-B8D8-A1DA-7F115E76BB2E}"/>
              </a:ext>
            </a:extLst>
          </p:cNvPr>
          <p:cNvSpPr txBox="1"/>
          <p:nvPr/>
        </p:nvSpPr>
        <p:spPr>
          <a:xfrm>
            <a:off x="371094" y="2693806"/>
            <a:ext cx="7524041" cy="32072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Recommender systems can be a very powerful tool in a company’s brand image , and future developments are going to increase business value even further.</a:t>
            </a:r>
            <a:endParaRPr lang="en-US" dirty="0"/>
          </a:p>
          <a:p>
            <a:pPr marL="0" marR="0" lvl="0" indent="0" algn="l" rtl="0">
              <a:spcBef>
                <a:spcPts val="0"/>
              </a:spcBef>
              <a:spcAft>
                <a:spcPts val="0"/>
              </a:spcAft>
              <a:buNone/>
            </a:pPr>
            <a:endParaRPr lang="en-US"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Some of the applications include being able to anticipate seasonal purchases based on recommendations, determine important purchases, and give better recommendations to customers which can increase retention and brand loyalty.</a:t>
            </a:r>
            <a:endParaRPr lang="en-US" dirty="0"/>
          </a:p>
          <a:p>
            <a:pPr marL="0" marR="0" lvl="0" indent="0" algn="l" rtl="0">
              <a:spcBef>
                <a:spcPts val="0"/>
              </a:spcBef>
              <a:spcAft>
                <a:spcPts val="0"/>
              </a:spcAft>
              <a:buNone/>
            </a:pPr>
            <a:endParaRPr lang="en-US"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Most businesses will use Recommendation system in future as it will increase the value of the product .</a:t>
            </a:r>
          </a:p>
          <a:p>
            <a:pPr marL="0" marR="0" lvl="0" indent="0" algn="l" rtl="0">
              <a:spcBef>
                <a:spcPts val="0"/>
              </a:spcBef>
              <a:spcAft>
                <a:spcPts val="0"/>
              </a:spcAft>
              <a:buNone/>
            </a:pPr>
            <a:endParaRPr lang="en-US" sz="1800" dirty="0">
              <a:solidFill>
                <a:schemeClr val="lt1"/>
              </a:solidFill>
              <a:latin typeface="Arial"/>
              <a:ea typeface="Arial"/>
              <a:cs typeface="Arial"/>
              <a:sym typeface="Arial"/>
            </a:endParaRPr>
          </a:p>
          <a:p>
            <a:r>
              <a:rPr lang="en-US" altLang="en-US" sz="1800" dirty="0">
                <a:solidFill>
                  <a:schemeClr val="bg1"/>
                </a:solidFill>
              </a:rPr>
              <a:t>Recommender systems will be used in the future to predict demand for products, enabling earlier communication back the supply chain.</a:t>
            </a:r>
          </a:p>
          <a:p>
            <a:pPr>
              <a:lnSpc>
                <a:spcPct val="90000"/>
              </a:lnSpc>
              <a:spcAft>
                <a:spcPts val="600"/>
              </a:spcAft>
            </a:pPr>
            <a:endParaRPr lang="en-US" sz="2400" dirty="0">
              <a:latin typeface="Times New Roman"/>
              <a:cs typeface="Times New Roman"/>
            </a:endParaRPr>
          </a:p>
        </p:txBody>
      </p:sp>
      <p:sp>
        <p:nvSpPr>
          <p:cNvPr id="3" name="TextBox 2">
            <a:extLst>
              <a:ext uri="{FF2B5EF4-FFF2-40B4-BE49-F238E27FC236}">
                <a16:creationId xmlns:a16="http://schemas.microsoft.com/office/drawing/2014/main" id="{99D3E5DC-B951-49CC-A8EB-561D6C0E72E3}"/>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2514735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9"/>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9"/>
          <p:cNvSpPr txBox="1"/>
          <p:nvPr/>
        </p:nvSpPr>
        <p:spPr>
          <a:xfrm>
            <a:off x="751265" y="158107"/>
            <a:ext cx="4707671" cy="122565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3800">
                <a:solidFill>
                  <a:schemeClr val="lt1"/>
                </a:solidFill>
                <a:latin typeface="Times New Roman"/>
                <a:ea typeface="Times New Roman"/>
                <a:cs typeface="Times New Roman"/>
                <a:sym typeface="Times New Roman"/>
              </a:rPr>
              <a:t>Conclusion </a:t>
            </a:r>
            <a:endParaRPr/>
          </a:p>
        </p:txBody>
      </p:sp>
      <p:cxnSp>
        <p:nvCxnSpPr>
          <p:cNvPr id="184" name="Google Shape;184;p9"/>
          <p:cNvCxnSpPr/>
          <p:nvPr/>
        </p:nvCxnSpPr>
        <p:spPr>
          <a:xfrm rot="10800000">
            <a:off x="831873" y="1749756"/>
            <a:ext cx="4718304" cy="0"/>
          </a:xfrm>
          <a:prstGeom prst="straightConnector1">
            <a:avLst/>
          </a:prstGeom>
          <a:noFill/>
          <a:ln w="12700" cap="flat" cmpd="sng">
            <a:solidFill>
              <a:schemeClr val="accent2"/>
            </a:solidFill>
            <a:prstDash val="solid"/>
            <a:miter lim="800000"/>
            <a:headEnd type="none" w="sm" len="sm"/>
            <a:tailEnd type="none" w="sm" len="sm"/>
          </a:ln>
        </p:spPr>
      </p:cxnSp>
      <p:sp>
        <p:nvSpPr>
          <p:cNvPr id="185" name="Google Shape;185;p9"/>
          <p:cNvSpPr txBox="1"/>
          <p:nvPr/>
        </p:nvSpPr>
        <p:spPr>
          <a:xfrm>
            <a:off x="751265" y="1882833"/>
            <a:ext cx="10061279" cy="3945660"/>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en-US" sz="2000" dirty="0">
                <a:solidFill>
                  <a:schemeClr val="lt1"/>
                </a:solidFill>
                <a:latin typeface="Calibri"/>
                <a:ea typeface="Calibri"/>
                <a:cs typeface="Calibri"/>
                <a:sym typeface="Calibri"/>
              </a:rPr>
              <a:t>we have introduced Hybrid Movie Recommendation system ,  a recommender system for movies. </a:t>
            </a:r>
            <a:endParaRPr sz="2000" dirty="0"/>
          </a:p>
          <a:p>
            <a:pPr marL="0" marR="0" lvl="0" indent="0" algn="just" rtl="0">
              <a:spcBef>
                <a:spcPts val="0"/>
              </a:spcBef>
              <a:spcAft>
                <a:spcPts val="0"/>
              </a:spcAft>
              <a:buNone/>
            </a:pPr>
            <a:endParaRPr sz="2000" dirty="0">
              <a:solidFill>
                <a:schemeClr val="lt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lt1"/>
                </a:solidFill>
                <a:latin typeface="Calibri"/>
                <a:ea typeface="Calibri"/>
                <a:cs typeface="Calibri"/>
                <a:sym typeface="Calibri"/>
              </a:rPr>
              <a:t>It allows a user to select his choices from a given set of attributes and then recommend him a movie list based on the cumulative weight of different attributes. </a:t>
            </a:r>
            <a:endParaRPr sz="2000" dirty="0"/>
          </a:p>
          <a:p>
            <a:pPr marL="0" marR="0" lvl="0" indent="0" algn="just" rtl="0">
              <a:spcBef>
                <a:spcPts val="0"/>
              </a:spcBef>
              <a:spcAft>
                <a:spcPts val="0"/>
              </a:spcAft>
              <a:buNone/>
            </a:pPr>
            <a:endParaRPr sz="2000" dirty="0">
              <a:solidFill>
                <a:schemeClr val="lt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lt1"/>
                </a:solidFill>
                <a:latin typeface="Calibri"/>
                <a:ea typeface="Calibri"/>
                <a:cs typeface="Calibri"/>
                <a:sym typeface="Calibri"/>
              </a:rPr>
              <a:t>By the nature of our system, it is not an easy task to evaluate the performance since there is no right or wrong recommendation; it is just a matter of opinions. Based on informal evaluations that we carried out over a small set of movie data set . </a:t>
            </a:r>
            <a:endParaRPr sz="2000" dirty="0"/>
          </a:p>
          <a:p>
            <a:pPr marL="0" marR="0" lvl="0" indent="0" algn="just" rtl="0">
              <a:spcBef>
                <a:spcPts val="0"/>
              </a:spcBef>
              <a:spcAft>
                <a:spcPts val="0"/>
              </a:spcAft>
              <a:buNone/>
            </a:pPr>
            <a:endParaRPr sz="2000" dirty="0">
              <a:solidFill>
                <a:schemeClr val="lt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lt1"/>
                </a:solidFill>
                <a:latin typeface="Calibri"/>
                <a:ea typeface="Calibri"/>
                <a:cs typeface="Calibri"/>
                <a:sym typeface="Calibri"/>
              </a:rPr>
              <a:t>We would like to work on  a larger data set which will enable more meaningful results using our system.</a:t>
            </a:r>
            <a:endParaRPr sz="2000" dirty="0">
              <a:solidFill>
                <a:schemeClr val="lt1"/>
              </a:solidFill>
              <a:latin typeface="Calibri"/>
              <a:ea typeface="Calibri"/>
              <a:cs typeface="Calibri"/>
              <a:sym typeface="Calibri"/>
            </a:endParaRPr>
          </a:p>
        </p:txBody>
      </p:sp>
      <p:cxnSp>
        <p:nvCxnSpPr>
          <p:cNvPr id="186" name="Google Shape;186;p9"/>
          <p:cNvCxnSpPr/>
          <p:nvPr/>
        </p:nvCxnSpPr>
        <p:spPr>
          <a:xfrm rot="10800000">
            <a:off x="834027" y="5707672"/>
            <a:ext cx="4713997" cy="0"/>
          </a:xfrm>
          <a:prstGeom prst="straightConnector1">
            <a:avLst/>
          </a:prstGeom>
          <a:noFill/>
          <a:ln w="12700" cap="flat" cmpd="sng">
            <a:solidFill>
              <a:schemeClr val="accent2"/>
            </a:solidFill>
            <a:prstDash val="solid"/>
            <a:miter lim="800000"/>
            <a:headEnd type="none" w="sm" len="sm"/>
            <a:tailEnd type="none" w="sm" len="sm"/>
          </a:ln>
        </p:spPr>
      </p:cxnSp>
    </p:spTree>
    <p:extLst>
      <p:ext uri="{BB962C8B-B14F-4D97-AF65-F5344CB8AC3E}">
        <p14:creationId xmlns:p14="http://schemas.microsoft.com/office/powerpoint/2010/main" val="296400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 calcmode="lin" valueType="num">
                                      <p:cBhvr additive="base">
                                        <p:cTn id="7" dur="500"/>
                                        <p:tgtEl>
                                          <p:spTgt spid="1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5">
                                            <p:txEl>
                                              <p:pRg st="2" end="2"/>
                                            </p:txEl>
                                          </p:spTgt>
                                        </p:tgtEl>
                                        <p:attrNameLst>
                                          <p:attrName>style.visibility</p:attrName>
                                        </p:attrNameLst>
                                      </p:cBhvr>
                                      <p:to>
                                        <p:strVal val="visible"/>
                                      </p:to>
                                    </p:set>
                                    <p:anim calcmode="lin" valueType="num">
                                      <p:cBhvr additive="base">
                                        <p:cTn id="12" dur="500"/>
                                        <p:tgtEl>
                                          <p:spTgt spid="1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5">
                                            <p:txEl>
                                              <p:pRg st="4" end="4"/>
                                            </p:txEl>
                                          </p:spTgt>
                                        </p:tgtEl>
                                        <p:attrNameLst>
                                          <p:attrName>style.visibility</p:attrName>
                                        </p:attrNameLst>
                                      </p:cBhvr>
                                      <p:to>
                                        <p:strVal val="visible"/>
                                      </p:to>
                                    </p:set>
                                    <p:anim calcmode="lin" valueType="num">
                                      <p:cBhvr additive="base">
                                        <p:cTn id="17" dur="500"/>
                                        <p:tgtEl>
                                          <p:spTgt spid="18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5">
                                            <p:txEl>
                                              <p:pRg st="6" end="6"/>
                                            </p:txEl>
                                          </p:spTgt>
                                        </p:tgtEl>
                                        <p:attrNameLst>
                                          <p:attrName>style.visibility</p:attrName>
                                        </p:attrNameLst>
                                      </p:cBhvr>
                                      <p:to>
                                        <p:strVal val="visible"/>
                                      </p:to>
                                    </p:set>
                                    <p:anim calcmode="lin" valueType="num">
                                      <p:cBhvr additive="base">
                                        <p:cTn id="22" dur="500"/>
                                        <p:tgtEl>
                                          <p:spTgt spid="18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5C4EF6B3-394E-D7AA-BCF0-A2A9684E19E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030" r="14260" b="909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3052AFA-40C6-77ED-2CF7-0A48A6881854}"/>
              </a:ext>
            </a:extLst>
          </p:cNvPr>
          <p:cNvSpPr txBox="1"/>
          <p:nvPr/>
        </p:nvSpPr>
        <p:spPr>
          <a:xfrm>
            <a:off x="424815" y="2511108"/>
            <a:ext cx="10855765" cy="3847207"/>
          </a:xfrm>
          <a:prstGeom prst="rect">
            <a:avLst/>
          </a:prstGeom>
          <a:noFill/>
        </p:spPr>
        <p:txBody>
          <a:bodyPr wrap="square">
            <a:spAutoFit/>
          </a:bodyPr>
          <a:lstStyle/>
          <a:p>
            <a:endParaRPr lang="en-IN" sz="24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Machine learning is a branch of artificial intelligence (AI) and computer science which focuses on the use of data and algorithms to imitate the way that humans learn, gradually improving its </a:t>
            </a:r>
            <a:r>
              <a:rPr lang="en-IN" sz="2000" dirty="0" err="1">
                <a:latin typeface="Times New Roman" panose="02020603050405020304" pitchFamily="18" charset="0"/>
                <a:cs typeface="Times New Roman" panose="02020603050405020304" pitchFamily="18" charset="0"/>
              </a:rPr>
              <a:t>accuracy.Machine</a:t>
            </a:r>
            <a:r>
              <a:rPr lang="en-IN" sz="2000" dirty="0">
                <a:latin typeface="Times New Roman" panose="02020603050405020304" pitchFamily="18" charset="0"/>
                <a:cs typeface="Times New Roman" panose="02020603050405020304" pitchFamily="18" charset="0"/>
              </a:rPr>
              <a:t> learning is an important component of the growing field of data science. Through the use of statistical methods, algorithms are trained to make classifications or predictions, uncovering key insights within data mining projects. </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These insights subsequently drive decision making within applications and businesses, ideally impacting key growth metrics. As big data continues to expand and grow, the market demand for data scientists will increase, requiring them to assist in the identification of the most relevant business questions and subsequently the data to answer them.</a:t>
            </a:r>
          </a:p>
        </p:txBody>
      </p:sp>
      <p:sp>
        <p:nvSpPr>
          <p:cNvPr id="12" name="TextBox 11">
            <a:extLst>
              <a:ext uri="{FF2B5EF4-FFF2-40B4-BE49-F238E27FC236}">
                <a16:creationId xmlns:a16="http://schemas.microsoft.com/office/drawing/2014/main" id="{813C6BB1-07CB-0671-186B-3B487C9D60D0}"/>
              </a:ext>
            </a:extLst>
          </p:cNvPr>
          <p:cNvSpPr txBox="1"/>
          <p:nvPr/>
        </p:nvSpPr>
        <p:spPr>
          <a:xfrm>
            <a:off x="307481" y="1575555"/>
            <a:ext cx="6094428"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What is machine learning?</a:t>
            </a:r>
          </a:p>
        </p:txBody>
      </p:sp>
    </p:spTree>
    <p:extLst>
      <p:ext uri="{BB962C8B-B14F-4D97-AF65-F5344CB8AC3E}">
        <p14:creationId xmlns:p14="http://schemas.microsoft.com/office/powerpoint/2010/main" val="381210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2AA37B-A79F-2735-62BB-23494190F55D}"/>
              </a:ext>
            </a:extLst>
          </p:cNvPr>
          <p:cNvSpPr txBox="1"/>
          <p:nvPr/>
        </p:nvSpPr>
        <p:spPr>
          <a:xfrm>
            <a:off x="4476135" y="2931754"/>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4800">
              <a:latin typeface="Times New Roman"/>
              <a:cs typeface="Times New Roman"/>
            </a:endParaRPr>
          </a:p>
        </p:txBody>
      </p:sp>
      <p:sp>
        <p:nvSpPr>
          <p:cNvPr id="6" name="Rectangle 5">
            <a:extLst>
              <a:ext uri="{FF2B5EF4-FFF2-40B4-BE49-F238E27FC236}">
                <a16:creationId xmlns:a16="http://schemas.microsoft.com/office/drawing/2014/main" id="{B87CF844-BC85-4026-5F55-66C2E18BDA13}"/>
              </a:ext>
            </a:extLst>
          </p:cNvPr>
          <p:cNvSpPr/>
          <p:nvPr/>
        </p:nvSpPr>
        <p:spPr>
          <a:xfrm>
            <a:off x="279662" y="393024"/>
            <a:ext cx="11632676" cy="6071952"/>
          </a:xfrm>
          <a:prstGeom prst="rect">
            <a:avLst/>
          </a:prstGeom>
          <a:blipFill dpi="0" rotWithShape="1">
            <a:blip r:embed="rId2">
              <a:alphaModFix amt="26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87D4ECC-C7EC-822E-B27B-68A5F54BE4ED}"/>
              </a:ext>
            </a:extLst>
          </p:cNvPr>
          <p:cNvSpPr txBox="1"/>
          <p:nvPr/>
        </p:nvSpPr>
        <p:spPr>
          <a:xfrm>
            <a:off x="1410917" y="1149328"/>
            <a:ext cx="9519037" cy="55281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dirty="0">
                <a:latin typeface="Times New Roman"/>
                <a:cs typeface="Times New Roman"/>
              </a:rPr>
              <a:t>References</a:t>
            </a:r>
            <a:endParaRPr lang="en-US" sz="2000" dirty="0">
              <a:latin typeface="Times New Roman"/>
              <a:ea typeface="Calibri" panose="020F0502020204030204"/>
              <a:cs typeface="Times New Roman"/>
            </a:endParaRPr>
          </a:p>
          <a:p>
            <a:r>
              <a:rPr lang="en-IN" sz="1800" dirty="0">
                <a:effectLst/>
                <a:latin typeface="Times New Roman" panose="02020603050405020304" pitchFamily="18" charset="0"/>
                <a:ea typeface="Calibri" panose="020F0502020204030204" pitchFamily="34" charset="0"/>
              </a:rPr>
              <a:t>[1]. [H. Zhang, F. Min, D. </a:t>
            </a:r>
            <a:r>
              <a:rPr lang="en-IN" sz="1800" dirty="0" err="1">
                <a:effectLst/>
                <a:latin typeface="Times New Roman" panose="02020603050405020304" pitchFamily="18" charset="0"/>
                <a:ea typeface="Calibri" panose="020F0502020204030204" pitchFamily="34" charset="0"/>
              </a:rPr>
              <a:t>Ślęzak</a:t>
            </a:r>
            <a:r>
              <a:rPr lang="en-IN" sz="1800" dirty="0">
                <a:effectLst/>
                <a:latin typeface="Times New Roman" panose="02020603050405020304" pitchFamily="18" charset="0"/>
                <a:ea typeface="Calibri" panose="020F0502020204030204" pitchFamily="34" charset="0"/>
              </a:rPr>
              <a:t> and B. Shi, "Cost-sensitive regression-based recommender system," 2015 International Conference on Machine Learning and Cybernetics (ICMLC), 2015, pp. 253-258, </a:t>
            </a:r>
            <a:r>
              <a:rPr lang="en-IN" sz="1800" dirty="0" err="1">
                <a:effectLst/>
                <a:latin typeface="Times New Roman" panose="02020603050405020304" pitchFamily="18" charset="0"/>
                <a:ea typeface="Calibri" panose="020F0502020204030204" pitchFamily="34" charset="0"/>
              </a:rPr>
              <a:t>doi</a:t>
            </a:r>
            <a:r>
              <a:rPr lang="en-IN" sz="1800" dirty="0">
                <a:effectLst/>
                <a:latin typeface="Times New Roman" panose="02020603050405020304" pitchFamily="18" charset="0"/>
                <a:ea typeface="Calibri" panose="020F0502020204030204" pitchFamily="34" charset="0"/>
              </a:rPr>
              <a:t>: 10.1109/ICMLC.2015.7340931.](https://ieeexplore.ieee.org/document/7340931)</a:t>
            </a:r>
            <a:endParaRPr lang="en-IN" sz="18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&lt;</a:t>
            </a:r>
            <a:r>
              <a:rPr lang="en-IN" sz="1800" dirty="0" err="1">
                <a:effectLst/>
                <a:latin typeface="Times New Roman" panose="02020603050405020304" pitchFamily="18" charset="0"/>
                <a:ea typeface="Calibri" panose="020F0502020204030204" pitchFamily="34" charset="0"/>
              </a:rPr>
              <a:t>br</a:t>
            </a:r>
            <a:r>
              <a:rPr lang="en-IN" sz="1800" dirty="0">
                <a:effectLst/>
                <a:latin typeface="Times New Roman" panose="02020603050405020304" pitchFamily="18" charset="0"/>
                <a:ea typeface="Calibri" panose="020F0502020204030204" pitchFamily="34" charset="0"/>
              </a:rPr>
              <a:t>/&gt;</a:t>
            </a:r>
            <a:endParaRPr lang="en-IN" sz="18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[2]. [G. </a:t>
            </a:r>
            <a:r>
              <a:rPr lang="en-IN" sz="1800" dirty="0" err="1">
                <a:effectLst/>
                <a:latin typeface="Times New Roman" panose="02020603050405020304" pitchFamily="18" charset="0"/>
                <a:ea typeface="Calibri" panose="020F0502020204030204" pitchFamily="34" charset="0"/>
              </a:rPr>
              <a:t>Lekakos</a:t>
            </a:r>
            <a:r>
              <a:rPr lang="en-IN" sz="1800" dirty="0">
                <a:effectLst/>
                <a:latin typeface="Times New Roman" panose="02020603050405020304" pitchFamily="18" charset="0"/>
                <a:ea typeface="Calibri" panose="020F0502020204030204" pitchFamily="34" charset="0"/>
              </a:rPr>
              <a:t> and P. </a:t>
            </a:r>
            <a:r>
              <a:rPr lang="en-IN" sz="1800" dirty="0" err="1">
                <a:effectLst/>
                <a:latin typeface="Times New Roman" panose="02020603050405020304" pitchFamily="18" charset="0"/>
                <a:ea typeface="Calibri" panose="020F0502020204030204" pitchFamily="34" charset="0"/>
              </a:rPr>
              <a:t>Caravelas</a:t>
            </a:r>
            <a:r>
              <a:rPr lang="en-IN" sz="1800" dirty="0">
                <a:effectLst/>
                <a:latin typeface="Times New Roman" panose="02020603050405020304" pitchFamily="18" charset="0"/>
                <a:ea typeface="Calibri" panose="020F0502020204030204" pitchFamily="34" charset="0"/>
              </a:rPr>
              <a:t>, "A hybrid approach for movie recommendation", Multimedia tools and applications, vol. 36, no. 1–2, pp. 55-70, 2008.</a:t>
            </a:r>
            <a:endParaRPr lang="en-IN" sz="1800" dirty="0">
              <a:effectLst/>
              <a:latin typeface="Calibri" panose="020F0502020204030204" pitchFamily="34" charset="0"/>
              <a:ea typeface="Calibri" panose="020F0502020204030204" pitchFamily="34" charset="0"/>
            </a:endParaRPr>
          </a:p>
          <a:p>
            <a:r>
              <a:rPr lang="en-IN" sz="1800" dirty="0" err="1">
                <a:effectLst/>
                <a:latin typeface="Times New Roman" panose="02020603050405020304" pitchFamily="18" charset="0"/>
                <a:ea typeface="Calibri" panose="020F0502020204030204" pitchFamily="34" charset="0"/>
              </a:rPr>
              <a:t>updting</a:t>
            </a:r>
            <a:r>
              <a:rPr lang="en-IN" sz="1800" dirty="0">
                <a:effectLst/>
                <a:latin typeface="Times New Roman" panose="02020603050405020304" pitchFamily="18" charset="0"/>
                <a:ea typeface="Calibri" panose="020F0502020204030204" pitchFamily="34" charset="0"/>
              </a:rPr>
              <a:t> soon]()</a:t>
            </a:r>
            <a:endParaRPr lang="en-IN" sz="18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&lt;</a:t>
            </a:r>
            <a:r>
              <a:rPr lang="en-IN" sz="1800" dirty="0" err="1">
                <a:effectLst/>
                <a:latin typeface="Times New Roman" panose="02020603050405020304" pitchFamily="18" charset="0"/>
                <a:ea typeface="Calibri" panose="020F0502020204030204" pitchFamily="34" charset="0"/>
              </a:rPr>
              <a:t>br</a:t>
            </a:r>
            <a:r>
              <a:rPr lang="en-IN" sz="1800" dirty="0">
                <a:effectLst/>
                <a:latin typeface="Times New Roman" panose="02020603050405020304" pitchFamily="18" charset="0"/>
                <a:ea typeface="Calibri" panose="020F0502020204030204" pitchFamily="34" charset="0"/>
              </a:rPr>
              <a:t>/&gt;</a:t>
            </a:r>
            <a:endParaRPr lang="en-IN" sz="18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[3]. [P. </a:t>
            </a:r>
            <a:r>
              <a:rPr lang="en-IN" sz="1800" dirty="0" err="1">
                <a:effectLst/>
                <a:latin typeface="Times New Roman" panose="02020603050405020304" pitchFamily="18" charset="0"/>
                <a:ea typeface="Calibri" panose="020F0502020204030204" pitchFamily="34" charset="0"/>
              </a:rPr>
              <a:t>Cremonesi</a:t>
            </a:r>
            <a:r>
              <a:rPr lang="en-IN" sz="1800" dirty="0">
                <a:effectLst/>
                <a:latin typeface="Times New Roman" panose="02020603050405020304" pitchFamily="18" charset="0"/>
                <a:ea typeface="Calibri" panose="020F0502020204030204" pitchFamily="34" charset="0"/>
              </a:rPr>
              <a:t>, R. </a:t>
            </a:r>
            <a:r>
              <a:rPr lang="en-IN" sz="1800" dirty="0" err="1">
                <a:effectLst/>
                <a:latin typeface="Times New Roman" panose="02020603050405020304" pitchFamily="18" charset="0"/>
                <a:ea typeface="Calibri" panose="020F0502020204030204" pitchFamily="34" charset="0"/>
              </a:rPr>
              <a:t>Turrin</a:t>
            </a:r>
            <a:r>
              <a:rPr lang="en-IN" sz="1800" dirty="0">
                <a:effectLst/>
                <a:latin typeface="Times New Roman" panose="02020603050405020304" pitchFamily="18" charset="0"/>
                <a:ea typeface="Calibri" panose="020F0502020204030204" pitchFamily="34" charset="0"/>
              </a:rPr>
              <a:t> and F. </a:t>
            </a:r>
            <a:r>
              <a:rPr lang="en-IN" sz="1800" dirty="0" err="1">
                <a:effectLst/>
                <a:latin typeface="Times New Roman" panose="02020603050405020304" pitchFamily="18" charset="0"/>
                <a:ea typeface="Calibri" panose="020F0502020204030204" pitchFamily="34" charset="0"/>
              </a:rPr>
              <a:t>Airoldi</a:t>
            </a:r>
            <a:r>
              <a:rPr lang="en-IN" sz="1800" dirty="0">
                <a:effectLst/>
                <a:latin typeface="Times New Roman" panose="02020603050405020304" pitchFamily="18" charset="0"/>
                <a:ea typeface="Calibri" panose="020F0502020204030204" pitchFamily="34" charset="0"/>
              </a:rPr>
              <a:t>, "Hybrid algorithms for recommending new items", Proceedings of the 2nd International Workshop on Information Heterogeneity and Fusion in Recommender Systems, pp. 33-40, 2011.](https://dl.acm.org/doi/10.1145/2039320.2039325)</a:t>
            </a:r>
            <a:endParaRPr lang="en-IN" sz="1800" dirty="0">
              <a:effectLst/>
              <a:latin typeface="Calibri" panose="020F0502020204030204" pitchFamily="34" charset="0"/>
              <a:ea typeface="Calibri" panose="020F0502020204030204" pitchFamily="34" charset="0"/>
            </a:endParaRPr>
          </a:p>
          <a:p>
            <a:pPr indent="-228600">
              <a:lnSpc>
                <a:spcPct val="90000"/>
              </a:lnSpc>
              <a:spcAft>
                <a:spcPts val="600"/>
              </a:spcAft>
              <a:buFont typeface="Arial" panose="020B0604020202020204" pitchFamily="34" charset="0"/>
              <a:buChar char="•"/>
            </a:pPr>
            <a:r>
              <a:rPr lang="en-US" sz="2000" dirty="0">
                <a:latin typeface="Times New Roman"/>
                <a:cs typeface="Times New Roman"/>
              </a:rPr>
              <a:t>.</a:t>
            </a:r>
            <a:endParaRPr lang="en-US" sz="2000" dirty="0">
              <a:latin typeface="Times New Roman"/>
              <a:ea typeface="Calibri" panose="020F0502020204030204"/>
              <a:cs typeface="Times New Roman"/>
            </a:endParaRP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506541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1"/>
          <p:cNvSpPr/>
          <p:nvPr/>
        </p:nvSpPr>
        <p:spPr>
          <a:xfrm>
            <a:off x="602461" y="1197769"/>
            <a:ext cx="10987078" cy="446246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2" name="Google Shape;202;p11" descr="40+ Thank You Quotes to Help You Express Gratitude | TinyPrints"/>
          <p:cNvPicPr preferRelativeResize="0"/>
          <p:nvPr/>
        </p:nvPicPr>
        <p:blipFill rotWithShape="1">
          <a:blip r:embed="rId3">
            <a:alphaModFix/>
          </a:blip>
          <a:srcRect/>
          <a:stretch/>
        </p:blipFill>
        <p:spPr>
          <a:xfrm>
            <a:off x="783996" y="1296467"/>
            <a:ext cx="10624008" cy="4265065"/>
          </a:xfrm>
          <a:prstGeom prst="rect">
            <a:avLst/>
          </a:prstGeom>
          <a:noFill/>
          <a:ln>
            <a:noFill/>
          </a:ln>
        </p:spPr>
      </p:pic>
    </p:spTree>
    <p:extLst>
      <p:ext uri="{BB962C8B-B14F-4D97-AF65-F5344CB8AC3E}">
        <p14:creationId xmlns:p14="http://schemas.microsoft.com/office/powerpoint/2010/main" val="217649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amera, close&#10;&#10;Description automatically generated">
            <a:extLst>
              <a:ext uri="{FF2B5EF4-FFF2-40B4-BE49-F238E27FC236}">
                <a16:creationId xmlns:a16="http://schemas.microsoft.com/office/drawing/2014/main" id="{3F6242DF-6FDE-2840-E5EA-47457BB22E55}"/>
              </a:ext>
            </a:extLst>
          </p:cNvPr>
          <p:cNvPicPr>
            <a:picLocks noChangeAspect="1"/>
          </p:cNvPicPr>
          <p:nvPr/>
        </p:nvPicPr>
        <p:blipFill rotWithShape="1">
          <a:blip r:embed="rId2"/>
          <a:srcRect l="26704" r="8652" b="9091"/>
          <a:stretch/>
        </p:blipFill>
        <p:spPr>
          <a:xfrm>
            <a:off x="3528094" y="10"/>
            <a:ext cx="8669532" cy="6857990"/>
          </a:xfrm>
          <a:prstGeom prst="rect">
            <a:avLst/>
          </a:prstGeom>
        </p:spPr>
      </p:pic>
      <p:sp>
        <p:nvSpPr>
          <p:cNvPr id="37" name="Rectangle 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B681EE5-1B9D-57E0-F27B-5B95395ED638}"/>
              </a:ext>
            </a:extLst>
          </p:cNvPr>
          <p:cNvSpPr txBox="1"/>
          <p:nvPr/>
        </p:nvSpPr>
        <p:spPr>
          <a:xfrm>
            <a:off x="468250" y="2101238"/>
            <a:ext cx="5319808" cy="3913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600"/>
              </a:spcAft>
            </a:pPr>
            <a:endParaRPr lang="en-US" dirty="0">
              <a:cs typeface="Calibri"/>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Machine learning is important because it gives enterprises a view of trends in customer behaviour and operational business patterns, as well as supports the development of new products. Many of today's leading companies, such as Facebook, Google, and Uber, make machine learning a central part of their operations.</a:t>
            </a:r>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a:p>
            <a:pPr indent="-228600">
              <a:lnSpc>
                <a:spcPct val="90000"/>
              </a:lnSpc>
              <a:spcBef>
                <a:spcPct val="0"/>
              </a:spcBef>
              <a:spcAft>
                <a:spcPts val="600"/>
              </a:spcAft>
              <a:buFont typeface="Arial" panose="020B0604020202020204" pitchFamily="34" charset="0"/>
              <a:buChar char="•"/>
            </a:pPr>
            <a:endParaRPr lang="en-US" sz="1700" dirty="0"/>
          </a:p>
        </p:txBody>
      </p:sp>
      <p:sp>
        <p:nvSpPr>
          <p:cNvPr id="3" name="TextBox 2">
            <a:extLst>
              <a:ext uri="{FF2B5EF4-FFF2-40B4-BE49-F238E27FC236}">
                <a16:creationId xmlns:a16="http://schemas.microsoft.com/office/drawing/2014/main" id="{65C39E68-C612-2E34-7E60-4672E269FCFF}"/>
              </a:ext>
            </a:extLst>
          </p:cNvPr>
          <p:cNvSpPr txBox="1"/>
          <p:nvPr/>
        </p:nvSpPr>
        <p:spPr>
          <a:xfrm>
            <a:off x="5155379" y="1065862"/>
            <a:ext cx="6703330" cy="47262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algn="just">
              <a:lnSpc>
                <a:spcPct val="90000"/>
              </a:lnSpc>
              <a:spcAft>
                <a:spcPts val="600"/>
              </a:spcAft>
            </a:pPr>
            <a:endParaRPr lang="en-US" sz="2400">
              <a:solidFill>
                <a:srgbClr val="FFFFFF"/>
              </a:solidFill>
              <a:latin typeface="Times New Roman"/>
              <a:ea typeface="Calibri" panose="020F0502020204030204"/>
              <a:cs typeface="Times New Roman"/>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sp>
        <p:nvSpPr>
          <p:cNvPr id="5" name="TextBox 4">
            <a:extLst>
              <a:ext uri="{FF2B5EF4-FFF2-40B4-BE49-F238E27FC236}">
                <a16:creationId xmlns:a16="http://schemas.microsoft.com/office/drawing/2014/main" id="{BF19CB28-66F7-FC00-6540-035B3F97FEE4}"/>
              </a:ext>
            </a:extLst>
          </p:cNvPr>
          <p:cNvSpPr txBox="1"/>
          <p:nvPr/>
        </p:nvSpPr>
        <p:spPr>
          <a:xfrm rot="-10800000" flipV="1">
            <a:off x="555811" y="1265966"/>
            <a:ext cx="33819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latin typeface="Times New Roman" panose="02020603050405020304" pitchFamily="18" charset="0"/>
                <a:cs typeface="Times New Roman" panose="02020603050405020304" pitchFamily="18" charset="0"/>
              </a:rPr>
              <a:t>Why Machine Learning?</a:t>
            </a:r>
          </a:p>
        </p:txBody>
      </p:sp>
    </p:spTree>
    <p:extLst>
      <p:ext uri="{BB962C8B-B14F-4D97-AF65-F5344CB8AC3E}">
        <p14:creationId xmlns:p14="http://schemas.microsoft.com/office/powerpoint/2010/main" val="287944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b="0" i="0" u="none" strike="noStrike" cap="none">
              <a:solidFill>
                <a:schemeClr val="lt1"/>
              </a:solidFill>
              <a:latin typeface="Calibri"/>
              <a:ea typeface="Calibri"/>
              <a:cs typeface="Calibri"/>
              <a:sym typeface="Calibri"/>
            </a:endParaRPr>
          </a:p>
        </p:txBody>
      </p:sp>
      <p:sp>
        <p:nvSpPr>
          <p:cNvPr id="112" name="Google Shape;112;p2"/>
          <p:cNvSpPr txBox="1"/>
          <p:nvPr/>
        </p:nvSpPr>
        <p:spPr>
          <a:xfrm>
            <a:off x="831873" y="345976"/>
            <a:ext cx="5012746" cy="1225650"/>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90000"/>
              </a:lnSpc>
              <a:spcBef>
                <a:spcPts val="0"/>
              </a:spcBef>
              <a:spcAft>
                <a:spcPts val="0"/>
              </a:spcAft>
              <a:buNone/>
            </a:pPr>
            <a:r>
              <a:rPr lang="en-US" sz="3800" b="0" i="0" u="none" strike="noStrike" cap="none" dirty="0">
                <a:solidFill>
                  <a:schemeClr val="lt1"/>
                </a:solidFill>
                <a:latin typeface="Times New Roman"/>
                <a:ea typeface="Times New Roman"/>
                <a:cs typeface="Times New Roman"/>
                <a:sym typeface="Times New Roman"/>
              </a:rPr>
              <a:t>Why </a:t>
            </a:r>
            <a:r>
              <a:rPr lang="en-US" sz="4000" i="0" u="none" strike="noStrike" cap="none" dirty="0">
                <a:solidFill>
                  <a:srgbClr val="D4D4D4"/>
                </a:solidFill>
                <a:latin typeface="Consolas" panose="020B0609020204030204" pitchFamily="49" charset="0"/>
                <a:ea typeface="Times New Roman"/>
                <a:cs typeface="Times New Roman"/>
                <a:sym typeface="Times New Roman"/>
              </a:rPr>
              <a:t>H</a:t>
            </a:r>
            <a:r>
              <a:rPr lang="en-US" sz="4000" b="0" dirty="0">
                <a:solidFill>
                  <a:srgbClr val="D4D4D4"/>
                </a:solidFill>
                <a:effectLst/>
                <a:latin typeface="Consolas" panose="020B0609020204030204" pitchFamily="49" charset="0"/>
              </a:rPr>
              <a:t>ybrid </a:t>
            </a:r>
            <a:r>
              <a:rPr lang="en-US" sz="3800" b="0" i="0" u="none" strike="noStrike" cap="none" dirty="0">
                <a:solidFill>
                  <a:schemeClr val="lt1"/>
                </a:solidFill>
                <a:latin typeface="Times New Roman"/>
                <a:ea typeface="Times New Roman"/>
                <a:cs typeface="Times New Roman"/>
                <a:sym typeface="Times New Roman"/>
              </a:rPr>
              <a:t> </a:t>
            </a:r>
            <a:r>
              <a:rPr lang="en-US" sz="4000" b="0" i="0" u="none" strike="noStrike" cap="none" dirty="0">
                <a:solidFill>
                  <a:schemeClr val="lt1"/>
                </a:solidFill>
                <a:latin typeface="Calibri"/>
                <a:ea typeface="Calibri"/>
                <a:cs typeface="Calibri"/>
                <a:sym typeface="Calibri"/>
              </a:rPr>
              <a:t>Recommendation  System</a:t>
            </a:r>
            <a:r>
              <a:rPr lang="en-US" sz="3800" b="0" i="0" u="none" strike="noStrike" cap="none" dirty="0">
                <a:solidFill>
                  <a:schemeClr val="lt1"/>
                </a:solidFill>
                <a:latin typeface="Times New Roman"/>
                <a:ea typeface="Times New Roman"/>
                <a:cs typeface="Times New Roman"/>
                <a:sym typeface="Times New Roman"/>
              </a:rPr>
              <a:t>?</a:t>
            </a:r>
            <a:endParaRPr dirty="0"/>
          </a:p>
        </p:txBody>
      </p:sp>
      <p:cxnSp>
        <p:nvCxnSpPr>
          <p:cNvPr id="113" name="Google Shape;113;p2"/>
          <p:cNvCxnSpPr/>
          <p:nvPr/>
        </p:nvCxnSpPr>
        <p:spPr>
          <a:xfrm rot="10800000">
            <a:off x="831873" y="1749756"/>
            <a:ext cx="4718304" cy="0"/>
          </a:xfrm>
          <a:prstGeom prst="straightConnector1">
            <a:avLst/>
          </a:prstGeom>
          <a:noFill/>
          <a:ln w="12700" cap="flat" cmpd="sng">
            <a:solidFill>
              <a:schemeClr val="accent2"/>
            </a:solidFill>
            <a:prstDash val="solid"/>
            <a:miter lim="800000"/>
            <a:headEnd type="none" w="sm" len="sm"/>
            <a:tailEnd type="none" w="sm" len="sm"/>
          </a:ln>
        </p:spPr>
      </p:cxnSp>
      <p:sp>
        <p:nvSpPr>
          <p:cNvPr id="114" name="Google Shape;114;p2"/>
          <p:cNvSpPr txBox="1"/>
          <p:nvPr/>
        </p:nvSpPr>
        <p:spPr>
          <a:xfrm>
            <a:off x="897769" y="1909192"/>
            <a:ext cx="4586513" cy="3647710"/>
          </a:xfrm>
          <a:prstGeom prst="rect">
            <a:avLst/>
          </a:prstGeom>
          <a:noFill/>
          <a:ln>
            <a:noFill/>
          </a:ln>
        </p:spPr>
        <p:txBody>
          <a:bodyPr spcFirstLastPara="1" wrap="square" lIns="91425" tIns="45700" rIns="91425" bIns="45700" anchor="t" anchorCtr="0">
            <a:normAutofit/>
          </a:bodyPr>
          <a:lstStyle/>
          <a:p>
            <a:pPr marL="342900" marR="0" lvl="0" indent="-228600" algn="l" rtl="0">
              <a:lnSpc>
                <a:spcPct val="9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Recommender system has the ability to predict whether a particular user would prefer an item or not . </a:t>
            </a:r>
            <a:endParaRPr dirty="0"/>
          </a:p>
          <a:p>
            <a:pPr marL="342900" marR="0" lvl="0" indent="-114300" algn="l" rtl="0">
              <a:lnSpc>
                <a:spcPct val="90000"/>
              </a:lnSpc>
              <a:spcBef>
                <a:spcPts val="600"/>
              </a:spcBef>
              <a:spcAft>
                <a:spcPts val="0"/>
              </a:spcAft>
              <a:buClr>
                <a:schemeClr val="dk1"/>
              </a:buClr>
              <a:buSzPts val="1800"/>
              <a:buFont typeface="Arial"/>
              <a:buNone/>
            </a:pPr>
            <a:endParaRPr sz="1800" b="0" i="0" u="none" strike="noStrike" cap="none" dirty="0">
              <a:solidFill>
                <a:schemeClr val="lt1"/>
              </a:solidFill>
              <a:latin typeface="Calibri"/>
              <a:ea typeface="Calibri"/>
              <a:cs typeface="Calibri"/>
              <a:sym typeface="Calibri"/>
            </a:endParaRPr>
          </a:p>
          <a:p>
            <a:pPr marL="342900" marR="0" lvl="0" indent="-228600" algn="l" rtl="0">
              <a:lnSpc>
                <a:spcPct val="90000"/>
              </a:lnSpc>
              <a:spcBef>
                <a:spcPts val="60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Recommender systems are beneficial to both service providers and users .</a:t>
            </a:r>
            <a:endParaRPr dirty="0"/>
          </a:p>
          <a:p>
            <a:pPr marL="342900" marR="0" lvl="0" indent="-114300" algn="l" rtl="0">
              <a:lnSpc>
                <a:spcPct val="90000"/>
              </a:lnSpc>
              <a:spcBef>
                <a:spcPts val="600"/>
              </a:spcBef>
              <a:spcAft>
                <a:spcPts val="0"/>
              </a:spcAft>
              <a:buClr>
                <a:schemeClr val="dk1"/>
              </a:buClr>
              <a:buSzPts val="1800"/>
              <a:buFont typeface="Arial"/>
              <a:buNone/>
            </a:pPr>
            <a:endParaRPr sz="1800" b="0" i="0" u="none" strike="noStrike" cap="none" dirty="0">
              <a:solidFill>
                <a:schemeClr val="lt1"/>
              </a:solidFill>
              <a:latin typeface="Calibri"/>
              <a:ea typeface="Calibri"/>
              <a:cs typeface="Calibri"/>
              <a:sym typeface="Calibri"/>
            </a:endParaRPr>
          </a:p>
          <a:p>
            <a:pPr marL="342900" marR="0" lvl="0" indent="-228600" algn="l" rtl="0">
              <a:lnSpc>
                <a:spcPct val="90000"/>
              </a:lnSpc>
              <a:spcBef>
                <a:spcPts val="60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They </a:t>
            </a:r>
            <a:r>
              <a:rPr lang="en-US" sz="1800" b="1" i="0" u="none" strike="noStrike" cap="none" dirty="0">
                <a:solidFill>
                  <a:schemeClr val="lt1"/>
                </a:solidFill>
                <a:latin typeface="Calibri"/>
                <a:ea typeface="Calibri"/>
                <a:cs typeface="Calibri"/>
                <a:sym typeface="Calibri"/>
              </a:rPr>
              <a:t>reduce Time of finding and selecting items in an online environment.</a:t>
            </a:r>
            <a:endParaRPr dirty="0"/>
          </a:p>
          <a:p>
            <a:pPr marL="342900" marR="0" lvl="0" indent="-127000" algn="l" rtl="0">
              <a:lnSpc>
                <a:spcPct val="90000"/>
              </a:lnSpc>
              <a:spcBef>
                <a:spcPts val="600"/>
              </a:spcBef>
              <a:spcAft>
                <a:spcPts val="0"/>
              </a:spcAft>
              <a:buClr>
                <a:schemeClr val="dk1"/>
              </a:buClr>
              <a:buSzPts val="1600"/>
              <a:buFont typeface="Arial"/>
              <a:buNone/>
            </a:pPr>
            <a:endParaRPr sz="1600" b="1" i="0" u="none" strike="noStrike" cap="none" dirty="0">
              <a:solidFill>
                <a:schemeClr val="lt1"/>
              </a:solidFill>
              <a:latin typeface="Times New Roman"/>
              <a:ea typeface="Times New Roman"/>
              <a:cs typeface="Times New Roman"/>
              <a:sym typeface="Times New Roman"/>
            </a:endParaRPr>
          </a:p>
          <a:p>
            <a:pPr marL="342900" marR="0" lvl="0" indent="-228600" algn="l" rtl="0">
              <a:lnSpc>
                <a:spcPct val="90000"/>
              </a:lnSpc>
              <a:spcBef>
                <a:spcPts val="60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The number of users typically increases when a recommendation system is used. </a:t>
            </a:r>
            <a:endParaRPr sz="1600" b="0" i="0" u="none" strike="noStrike" cap="none" dirty="0">
              <a:solidFill>
                <a:schemeClr val="lt1"/>
              </a:solidFill>
              <a:latin typeface="Times New Roman"/>
              <a:ea typeface="Times New Roman"/>
              <a:cs typeface="Times New Roman"/>
              <a:sym typeface="Times New Roman"/>
            </a:endParaRPr>
          </a:p>
        </p:txBody>
      </p:sp>
      <p:cxnSp>
        <p:nvCxnSpPr>
          <p:cNvPr id="115" name="Google Shape;115;p2"/>
          <p:cNvCxnSpPr/>
          <p:nvPr/>
        </p:nvCxnSpPr>
        <p:spPr>
          <a:xfrm rot="10800000">
            <a:off x="834027" y="5707672"/>
            <a:ext cx="4713997" cy="0"/>
          </a:xfrm>
          <a:prstGeom prst="straightConnector1">
            <a:avLst/>
          </a:prstGeom>
          <a:noFill/>
          <a:ln w="12700" cap="flat" cmpd="sng">
            <a:solidFill>
              <a:schemeClr val="accent2"/>
            </a:solidFill>
            <a:prstDash val="solid"/>
            <a:miter lim="800000"/>
            <a:headEnd type="none" w="sm" len="sm"/>
            <a:tailEnd type="none" w="sm" len="sm"/>
          </a:ln>
        </p:spPr>
      </p:cxnSp>
      <p:pic>
        <p:nvPicPr>
          <p:cNvPr id="116" name="Google Shape;116;p2" descr="What Are Recommendation Systems in Machine Learning? | Analytics Steps"/>
          <p:cNvPicPr preferRelativeResize="0"/>
          <p:nvPr/>
        </p:nvPicPr>
        <p:blipFill rotWithShape="1">
          <a:blip r:embed="rId3">
            <a:alphaModFix/>
          </a:blip>
          <a:srcRect t="9008" r="57402"/>
          <a:stretch/>
        </p:blipFill>
        <p:spPr>
          <a:xfrm>
            <a:off x="6009001" y="518474"/>
            <a:ext cx="6182999" cy="6339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 calcmode="lin" valueType="num">
                                      <p:cBhvr additive="base">
                                        <p:cTn id="7" dur="500"/>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
                                            <p:txEl>
                                              <p:pRg st="1" end="1"/>
                                            </p:txEl>
                                          </p:spTgt>
                                        </p:tgtEl>
                                        <p:attrNameLst>
                                          <p:attrName>style.visibility</p:attrName>
                                        </p:attrNameLst>
                                      </p:cBhvr>
                                      <p:to>
                                        <p:strVal val="visible"/>
                                      </p:to>
                                    </p:set>
                                    <p:anim calcmode="lin" valueType="num">
                                      <p:cBhvr additive="base">
                                        <p:cTn id="12" dur="500"/>
                                        <p:tgtEl>
                                          <p:spTgt spid="1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4">
                                            <p:txEl>
                                              <p:pRg st="2" end="2"/>
                                            </p:txEl>
                                          </p:spTgt>
                                        </p:tgtEl>
                                        <p:attrNameLst>
                                          <p:attrName>style.visibility</p:attrName>
                                        </p:attrNameLst>
                                      </p:cBhvr>
                                      <p:to>
                                        <p:strVal val="visible"/>
                                      </p:to>
                                    </p:set>
                                    <p:anim calcmode="lin" valueType="num">
                                      <p:cBhvr additive="base">
                                        <p:cTn id="17" dur="500"/>
                                        <p:tgtEl>
                                          <p:spTgt spid="1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4">
                                            <p:txEl>
                                              <p:pRg st="3" end="3"/>
                                            </p:txEl>
                                          </p:spTgt>
                                        </p:tgtEl>
                                        <p:attrNameLst>
                                          <p:attrName>style.visibility</p:attrName>
                                        </p:attrNameLst>
                                      </p:cBhvr>
                                      <p:to>
                                        <p:strVal val="visible"/>
                                      </p:to>
                                    </p:set>
                                    <p:anim calcmode="lin" valueType="num">
                                      <p:cBhvr additive="base">
                                        <p:cTn id="22" dur="500"/>
                                        <p:tgtEl>
                                          <p:spTgt spid="1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4">
                                            <p:txEl>
                                              <p:pRg st="4" end="4"/>
                                            </p:txEl>
                                          </p:spTgt>
                                        </p:tgtEl>
                                        <p:attrNameLst>
                                          <p:attrName>style.visibility</p:attrName>
                                        </p:attrNameLst>
                                      </p:cBhvr>
                                      <p:to>
                                        <p:strVal val="visible"/>
                                      </p:to>
                                    </p:set>
                                    <p:anim calcmode="lin" valueType="num">
                                      <p:cBhvr additive="base">
                                        <p:cTn id="27" dur="500"/>
                                        <p:tgtEl>
                                          <p:spTgt spid="1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4">
                                            <p:txEl>
                                              <p:pRg st="5" end="5"/>
                                            </p:txEl>
                                          </p:spTgt>
                                        </p:tgtEl>
                                        <p:attrNameLst>
                                          <p:attrName>style.visibility</p:attrName>
                                        </p:attrNameLst>
                                      </p:cBhvr>
                                      <p:to>
                                        <p:strVal val="visible"/>
                                      </p:to>
                                    </p:set>
                                    <p:anim calcmode="lin" valueType="num">
                                      <p:cBhvr additive="base">
                                        <p:cTn id="32" dur="500"/>
                                        <p:tgtEl>
                                          <p:spTgt spid="1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4">
                                            <p:txEl>
                                              <p:pRg st="6" end="6"/>
                                            </p:txEl>
                                          </p:spTgt>
                                        </p:tgtEl>
                                        <p:attrNameLst>
                                          <p:attrName>style.visibility</p:attrName>
                                        </p:attrNameLst>
                                      </p:cBhvr>
                                      <p:to>
                                        <p:strVal val="visible"/>
                                      </p:to>
                                    </p:set>
                                    <p:anim calcmode="lin" valueType="num">
                                      <p:cBhvr additive="base">
                                        <p:cTn id="37" dur="500"/>
                                        <p:tgtEl>
                                          <p:spTgt spid="1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3"/>
          <p:cNvSpPr txBox="1">
            <a:spLocks noGrp="1"/>
          </p:cNvSpPr>
          <p:nvPr>
            <p:ph type="ctrTitle"/>
          </p:nvPr>
        </p:nvSpPr>
        <p:spPr>
          <a:xfrm>
            <a:off x="883038" y="1157194"/>
            <a:ext cx="4537376" cy="74180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000"/>
              <a:buFont typeface="Times New Roman"/>
              <a:buNone/>
            </a:pPr>
            <a:r>
              <a:rPr lang="en-US" sz="4000" dirty="0">
                <a:solidFill>
                  <a:schemeClr val="lt1"/>
                </a:solidFill>
                <a:latin typeface="Times New Roman"/>
                <a:ea typeface="Times New Roman"/>
                <a:cs typeface="Times New Roman"/>
                <a:sym typeface="Times New Roman"/>
              </a:rPr>
              <a:t>Problem Definition</a:t>
            </a:r>
            <a:endParaRPr sz="4000" dirty="0">
              <a:solidFill>
                <a:schemeClr val="lt1"/>
              </a:solidFill>
              <a:latin typeface="Times New Roman"/>
              <a:ea typeface="Times New Roman"/>
              <a:cs typeface="Times New Roman"/>
              <a:sym typeface="Times New Roman"/>
            </a:endParaRPr>
          </a:p>
        </p:txBody>
      </p:sp>
      <p:sp>
        <p:nvSpPr>
          <p:cNvPr id="123" name="Google Shape;123;p3"/>
          <p:cNvSpPr txBox="1">
            <a:spLocks noGrp="1"/>
          </p:cNvSpPr>
          <p:nvPr>
            <p:ph type="subTitle" idx="1"/>
          </p:nvPr>
        </p:nvSpPr>
        <p:spPr>
          <a:xfrm>
            <a:off x="741636" y="2083324"/>
            <a:ext cx="6432162" cy="309489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ct val="100000"/>
              <a:buNone/>
            </a:pPr>
            <a:r>
              <a:rPr lang="en-US">
                <a:solidFill>
                  <a:schemeClr val="lt1"/>
                </a:solidFill>
                <a:latin typeface="Times New Roman"/>
                <a:ea typeface="Times New Roman"/>
                <a:cs typeface="Times New Roman"/>
                <a:sym typeface="Times New Roman"/>
              </a:rPr>
              <a:t>The amount of information generated by the internet is growing at an overwhelming  rate. Businesses are forced to come up with smarter solutions to prevent consumers from being confused by seemingly countless choices and more importantly to be still relevant to them by directing their attention to movies  they might be interested in. </a:t>
            </a:r>
            <a:endParaRPr/>
          </a:p>
          <a:p>
            <a:pPr marL="285750" lvl="0" indent="-156210" algn="l" rtl="0">
              <a:lnSpc>
                <a:spcPct val="90000"/>
              </a:lnSpc>
              <a:spcBef>
                <a:spcPts val="1000"/>
              </a:spcBef>
              <a:spcAft>
                <a:spcPts val="0"/>
              </a:spcAft>
              <a:buClr>
                <a:schemeClr val="dk1"/>
              </a:buClr>
              <a:buSzPct val="100000"/>
              <a:buFont typeface="Arial"/>
              <a:buNone/>
            </a:pPr>
            <a:endParaRPr>
              <a:solidFill>
                <a:schemeClr val="lt1"/>
              </a:solidFill>
              <a:latin typeface="Times New Roman"/>
              <a:ea typeface="Times New Roman"/>
              <a:cs typeface="Times New Roman"/>
              <a:sym typeface="Times New Roman"/>
            </a:endParaRPr>
          </a:p>
          <a:p>
            <a:pPr marL="285750" lvl="0" indent="-285750" algn="l" rtl="0">
              <a:lnSpc>
                <a:spcPct val="90000"/>
              </a:lnSpc>
              <a:spcBef>
                <a:spcPts val="1000"/>
              </a:spcBef>
              <a:spcAft>
                <a:spcPts val="0"/>
              </a:spcAft>
              <a:buClr>
                <a:schemeClr val="lt1"/>
              </a:buClr>
              <a:buSzPct val="100000"/>
              <a:buFont typeface="Arial"/>
              <a:buChar char="•"/>
            </a:pPr>
            <a:r>
              <a:rPr lang="en-US">
                <a:solidFill>
                  <a:schemeClr val="lt1"/>
                </a:solidFill>
                <a:latin typeface="Times New Roman"/>
                <a:ea typeface="Times New Roman"/>
                <a:cs typeface="Times New Roman"/>
                <a:sym typeface="Times New Roman"/>
              </a:rPr>
              <a:t>Recommendation systems are introduced to e-commerce to help businesses , tackle the challenge.</a:t>
            </a:r>
            <a:endParaRPr/>
          </a:p>
          <a:p>
            <a:pPr marL="285750" lvl="0" indent="-285750" algn="l" rtl="0">
              <a:lnSpc>
                <a:spcPct val="90000"/>
              </a:lnSpc>
              <a:spcBef>
                <a:spcPts val="1000"/>
              </a:spcBef>
              <a:spcAft>
                <a:spcPts val="0"/>
              </a:spcAft>
              <a:buClr>
                <a:schemeClr val="lt1"/>
              </a:buClr>
              <a:buSzPct val="100000"/>
              <a:buFont typeface="Arial"/>
              <a:buChar char="•"/>
            </a:pPr>
            <a:r>
              <a:rPr lang="en-US">
                <a:solidFill>
                  <a:schemeClr val="lt1"/>
                </a:solidFill>
                <a:latin typeface="Times New Roman"/>
                <a:ea typeface="Times New Roman"/>
                <a:cs typeface="Times New Roman"/>
                <a:sym typeface="Times New Roman"/>
              </a:rPr>
              <a:t>Movie recommendation system will provide relevant options to the consumers instantly.</a:t>
            </a:r>
            <a:endParaRPr>
              <a:solidFill>
                <a:schemeClr val="lt1"/>
              </a:solidFill>
              <a:latin typeface="Times New Roman"/>
              <a:ea typeface="Times New Roman"/>
              <a:cs typeface="Times New Roman"/>
              <a:sym typeface="Times New Roman"/>
            </a:endParaRPr>
          </a:p>
        </p:txBody>
      </p:sp>
      <p:sp>
        <p:nvSpPr>
          <p:cNvPr id="124" name="Google Shape;124;p3"/>
          <p:cNvSpPr/>
          <p:nvPr/>
        </p:nvSpPr>
        <p:spPr>
          <a:xfrm>
            <a:off x="602461" y="1197769"/>
            <a:ext cx="10987078" cy="446246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5" name="Google Shape;125;p3" descr="How to make more money solving problems - Nairametrics"/>
          <p:cNvPicPr preferRelativeResize="0"/>
          <p:nvPr/>
        </p:nvPicPr>
        <p:blipFill rotWithShape="1">
          <a:blip r:embed="rId3">
            <a:alphaModFix/>
          </a:blip>
          <a:srcRect/>
          <a:stretch/>
        </p:blipFill>
        <p:spPr>
          <a:xfrm>
            <a:off x="6949355" y="1601309"/>
            <a:ext cx="4565370" cy="33208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 calcmode="lin" valueType="num">
                                      <p:cBhvr additive="base">
                                        <p:cTn id="12" dur="500"/>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4"/>
          <p:cNvSpPr txBox="1"/>
          <p:nvPr/>
        </p:nvSpPr>
        <p:spPr>
          <a:xfrm>
            <a:off x="461129" y="386153"/>
            <a:ext cx="3558970" cy="1300266"/>
          </a:xfrm>
          <a:prstGeom prst="rect">
            <a:avLst/>
          </a:prstGeom>
          <a:noFill/>
          <a:ln>
            <a:noFill/>
          </a:ln>
        </p:spPr>
        <p:txBody>
          <a:bodyPr spcFirstLastPara="1" wrap="square" lIns="91425" tIns="45700" rIns="91425" bIns="45700" anchor="ctr" anchorCtr="0">
            <a:normAutofit lnSpcReduction="10000"/>
          </a:bodyPr>
          <a:lstStyle/>
          <a:p>
            <a:pPr marL="0" marR="0" lvl="0" indent="0" algn="l" rtl="0">
              <a:spcBef>
                <a:spcPts val="0"/>
              </a:spcBef>
              <a:spcAft>
                <a:spcPts val="0"/>
              </a:spcAft>
              <a:buNone/>
            </a:pPr>
            <a:r>
              <a:rPr lang="en-US" sz="4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System Architecture </a:t>
            </a:r>
            <a:endParaRPr dirty="0">
              <a:latin typeface="Times New Roman" panose="02020603050405020304" pitchFamily="18" charset="0"/>
              <a:cs typeface="Times New Roman" panose="02020603050405020304" pitchFamily="18" charset="0"/>
            </a:endParaRPr>
          </a:p>
        </p:txBody>
      </p:sp>
      <p:cxnSp>
        <p:nvCxnSpPr>
          <p:cNvPr id="132" name="Google Shape;132;p4"/>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pic>
        <p:nvPicPr>
          <p:cNvPr id="9" name="Picture 8">
            <a:extLst>
              <a:ext uri="{FF2B5EF4-FFF2-40B4-BE49-F238E27FC236}">
                <a16:creationId xmlns:a16="http://schemas.microsoft.com/office/drawing/2014/main" id="{21BFC423-AD28-5706-E772-A97FFD3E16E7}"/>
              </a:ext>
            </a:extLst>
          </p:cNvPr>
          <p:cNvPicPr>
            <a:picLocks noChangeAspect="1"/>
          </p:cNvPicPr>
          <p:nvPr/>
        </p:nvPicPr>
        <p:blipFill rotWithShape="1">
          <a:blip r:embed="rId3"/>
          <a:srcRect t="13272"/>
          <a:stretch/>
        </p:blipFill>
        <p:spPr>
          <a:xfrm>
            <a:off x="883857" y="2072572"/>
            <a:ext cx="10235749" cy="39557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0" name="Google Shape;140;p5" descr="A picture containing text, indoor, floor, person&#10;&#10;Description automatically generated"/>
          <p:cNvPicPr preferRelativeResize="0"/>
          <p:nvPr/>
        </p:nvPicPr>
        <p:blipFill rotWithShape="1">
          <a:blip r:embed="rId3">
            <a:alphaModFix amt="50000"/>
          </a:blip>
          <a:srcRect t="13734" b="1360"/>
          <a:stretch/>
        </p:blipFill>
        <p:spPr>
          <a:xfrm>
            <a:off x="0" y="1"/>
            <a:ext cx="12191980" cy="6857999"/>
          </a:xfrm>
          <a:prstGeom prst="rect">
            <a:avLst/>
          </a:prstGeom>
          <a:noFill/>
          <a:ln>
            <a:noFill/>
          </a:ln>
        </p:spPr>
      </p:pic>
      <p:sp>
        <p:nvSpPr>
          <p:cNvPr id="141" name="Google Shape;141;p5"/>
          <p:cNvSpPr txBox="1"/>
          <p:nvPr/>
        </p:nvSpPr>
        <p:spPr>
          <a:xfrm>
            <a:off x="1573161" y="483265"/>
            <a:ext cx="9144000" cy="290051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6000">
                <a:solidFill>
                  <a:srgbClr val="FFFFFF"/>
                </a:solidFill>
                <a:latin typeface="Times New Roman"/>
                <a:ea typeface="Times New Roman"/>
                <a:cs typeface="Times New Roman"/>
                <a:sym typeface="Times New Roman"/>
              </a:rPr>
              <a:t>Flow Of Execution</a:t>
            </a:r>
            <a:endParaRPr/>
          </a:p>
        </p:txBody>
      </p:sp>
      <p:sp>
        <p:nvSpPr>
          <p:cNvPr id="142" name="Google Shape;142;p5"/>
          <p:cNvSpPr/>
          <p:nvPr/>
        </p:nvSpPr>
        <p:spPr>
          <a:xfrm>
            <a:off x="7023205" y="3920817"/>
            <a:ext cx="1634612"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Call Function to solve the prob</a:t>
            </a:r>
            <a:endParaRPr sz="1800" dirty="0">
              <a:solidFill>
                <a:schemeClr val="lt1"/>
              </a:solidFill>
              <a:latin typeface="Calibri"/>
              <a:ea typeface="Calibri"/>
              <a:cs typeface="Calibri"/>
              <a:sym typeface="Calibri"/>
            </a:endParaRPr>
          </a:p>
        </p:txBody>
      </p:sp>
      <p:sp>
        <p:nvSpPr>
          <p:cNvPr id="143" name="Google Shape;143;p5"/>
          <p:cNvSpPr/>
          <p:nvPr/>
        </p:nvSpPr>
        <p:spPr>
          <a:xfrm>
            <a:off x="3812358" y="3917743"/>
            <a:ext cx="1978740"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Process the Data</a:t>
            </a:r>
            <a:endParaRPr sz="1800" dirty="0">
              <a:solidFill>
                <a:schemeClr val="lt1"/>
              </a:solidFill>
              <a:latin typeface="Calibri"/>
              <a:ea typeface="Calibri"/>
              <a:cs typeface="Calibri"/>
              <a:sym typeface="Calibri"/>
            </a:endParaRPr>
          </a:p>
        </p:txBody>
      </p:sp>
      <p:sp>
        <p:nvSpPr>
          <p:cNvPr id="144" name="Google Shape;144;p5"/>
          <p:cNvSpPr/>
          <p:nvPr/>
        </p:nvSpPr>
        <p:spPr>
          <a:xfrm>
            <a:off x="371068" y="3868582"/>
            <a:ext cx="2015612"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lt1"/>
                </a:solidFill>
                <a:latin typeface="Calibri"/>
                <a:ea typeface="Calibri"/>
                <a:cs typeface="Calibri"/>
                <a:sym typeface="Calibri"/>
              </a:rPr>
              <a:t>Retrive</a:t>
            </a:r>
            <a:r>
              <a:rPr lang="en-US" sz="1800" dirty="0">
                <a:solidFill>
                  <a:schemeClr val="lt1"/>
                </a:solidFill>
                <a:latin typeface="Calibri"/>
                <a:ea typeface="Calibri"/>
                <a:cs typeface="Calibri"/>
                <a:sym typeface="Calibri"/>
              </a:rPr>
              <a:t> Data from the </a:t>
            </a:r>
            <a:r>
              <a:rPr lang="en-US" sz="1800" dirty="0" err="1">
                <a:solidFill>
                  <a:schemeClr val="lt1"/>
                </a:solidFill>
                <a:latin typeface="Calibri"/>
                <a:ea typeface="Calibri"/>
                <a:cs typeface="Calibri"/>
                <a:sym typeface="Calibri"/>
              </a:rPr>
              <a:t>Url</a:t>
            </a:r>
            <a:r>
              <a:rPr lang="en-US" sz="1800" dirty="0">
                <a:solidFill>
                  <a:schemeClr val="lt1"/>
                </a:solidFill>
                <a:latin typeface="Calibri"/>
                <a:ea typeface="Calibri"/>
                <a:cs typeface="Calibri"/>
                <a:sym typeface="Calibri"/>
              </a:rPr>
              <a:t> </a:t>
            </a:r>
            <a:endParaRPr dirty="0"/>
          </a:p>
        </p:txBody>
      </p:sp>
      <p:sp>
        <p:nvSpPr>
          <p:cNvPr id="145" name="Google Shape;145;p5"/>
          <p:cNvSpPr/>
          <p:nvPr/>
        </p:nvSpPr>
        <p:spPr>
          <a:xfrm>
            <a:off x="9734757" y="3867047"/>
            <a:ext cx="1806677"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Display the Solution on Backend</a:t>
            </a:r>
            <a:endParaRPr dirty="0"/>
          </a:p>
        </p:txBody>
      </p:sp>
      <p:sp>
        <p:nvSpPr>
          <p:cNvPr id="146" name="Google Shape;146;p5"/>
          <p:cNvSpPr/>
          <p:nvPr/>
        </p:nvSpPr>
        <p:spPr>
          <a:xfrm>
            <a:off x="2380794" y="4085005"/>
            <a:ext cx="1425675"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5"/>
          <p:cNvSpPr/>
          <p:nvPr/>
        </p:nvSpPr>
        <p:spPr>
          <a:xfrm>
            <a:off x="5785213" y="4085004"/>
            <a:ext cx="1241321"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a:off x="8661149" y="4085004"/>
            <a:ext cx="1069257"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2;p5">
            <a:extLst>
              <a:ext uri="{FF2B5EF4-FFF2-40B4-BE49-F238E27FC236}">
                <a16:creationId xmlns:a16="http://schemas.microsoft.com/office/drawing/2014/main" id="{55E6FF11-055C-3CB8-22BF-531439624713}"/>
              </a:ext>
            </a:extLst>
          </p:cNvPr>
          <p:cNvSpPr/>
          <p:nvPr/>
        </p:nvSpPr>
        <p:spPr>
          <a:xfrm>
            <a:off x="7023205" y="5112554"/>
            <a:ext cx="1634612"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Solve  the highest feature weight </a:t>
            </a:r>
            <a:endParaRPr sz="1800" dirty="0">
              <a:solidFill>
                <a:schemeClr val="lt1"/>
              </a:solidFill>
              <a:latin typeface="Calibri"/>
              <a:ea typeface="Calibri"/>
              <a:cs typeface="Calibri"/>
              <a:sym typeface="Calibri"/>
            </a:endParaRPr>
          </a:p>
        </p:txBody>
      </p:sp>
      <p:sp>
        <p:nvSpPr>
          <p:cNvPr id="20" name="Google Shape;143;p5">
            <a:extLst>
              <a:ext uri="{FF2B5EF4-FFF2-40B4-BE49-F238E27FC236}">
                <a16:creationId xmlns:a16="http://schemas.microsoft.com/office/drawing/2014/main" id="{70352AA2-A8C2-D946-7BA8-C42C4AD678A4}"/>
              </a:ext>
            </a:extLst>
          </p:cNvPr>
          <p:cNvSpPr/>
          <p:nvPr/>
        </p:nvSpPr>
        <p:spPr>
          <a:xfrm>
            <a:off x="3812358" y="5109480"/>
            <a:ext cx="1978740"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Process the Data</a:t>
            </a:r>
            <a:endParaRPr sz="1800" dirty="0">
              <a:solidFill>
                <a:schemeClr val="lt1"/>
              </a:solidFill>
              <a:latin typeface="Calibri"/>
              <a:ea typeface="Calibri"/>
              <a:cs typeface="Calibri"/>
              <a:sym typeface="Calibri"/>
            </a:endParaRPr>
          </a:p>
        </p:txBody>
      </p:sp>
      <p:sp>
        <p:nvSpPr>
          <p:cNvPr id="21" name="Google Shape;144;p5">
            <a:extLst>
              <a:ext uri="{FF2B5EF4-FFF2-40B4-BE49-F238E27FC236}">
                <a16:creationId xmlns:a16="http://schemas.microsoft.com/office/drawing/2014/main" id="{50E28E08-5E4A-71A7-9925-333FC2ED0202}"/>
              </a:ext>
            </a:extLst>
          </p:cNvPr>
          <p:cNvSpPr/>
          <p:nvPr/>
        </p:nvSpPr>
        <p:spPr>
          <a:xfrm>
            <a:off x="371068" y="5060319"/>
            <a:ext cx="2015612"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cs typeface="Calibri"/>
                <a:sym typeface="Calibri"/>
              </a:rPr>
              <a:t>Create the flask website </a:t>
            </a:r>
            <a:endParaRPr dirty="0"/>
          </a:p>
        </p:txBody>
      </p:sp>
      <p:sp>
        <p:nvSpPr>
          <p:cNvPr id="22" name="Google Shape;145;p5">
            <a:extLst>
              <a:ext uri="{FF2B5EF4-FFF2-40B4-BE49-F238E27FC236}">
                <a16:creationId xmlns:a16="http://schemas.microsoft.com/office/drawing/2014/main" id="{CDBBF2C0-0DAE-3165-4290-F9CF5490E9B1}"/>
              </a:ext>
            </a:extLst>
          </p:cNvPr>
          <p:cNvSpPr/>
          <p:nvPr/>
        </p:nvSpPr>
        <p:spPr>
          <a:xfrm>
            <a:off x="9734757" y="5058784"/>
            <a:ext cx="1806677" cy="909483"/>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Display the Solution on Website</a:t>
            </a:r>
            <a:endParaRPr dirty="0"/>
          </a:p>
        </p:txBody>
      </p:sp>
      <p:sp>
        <p:nvSpPr>
          <p:cNvPr id="23" name="Google Shape;146;p5">
            <a:extLst>
              <a:ext uri="{FF2B5EF4-FFF2-40B4-BE49-F238E27FC236}">
                <a16:creationId xmlns:a16="http://schemas.microsoft.com/office/drawing/2014/main" id="{0F99D151-03A6-66B8-C57F-93236F35C1C6}"/>
              </a:ext>
            </a:extLst>
          </p:cNvPr>
          <p:cNvSpPr/>
          <p:nvPr/>
        </p:nvSpPr>
        <p:spPr>
          <a:xfrm>
            <a:off x="2380794" y="5276742"/>
            <a:ext cx="1425675"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47;p5">
            <a:extLst>
              <a:ext uri="{FF2B5EF4-FFF2-40B4-BE49-F238E27FC236}">
                <a16:creationId xmlns:a16="http://schemas.microsoft.com/office/drawing/2014/main" id="{6C638A76-54E3-284A-A75A-C7EDE1895D50}"/>
              </a:ext>
            </a:extLst>
          </p:cNvPr>
          <p:cNvSpPr/>
          <p:nvPr/>
        </p:nvSpPr>
        <p:spPr>
          <a:xfrm>
            <a:off x="5785213" y="5276741"/>
            <a:ext cx="1241321"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148;p5">
            <a:extLst>
              <a:ext uri="{FF2B5EF4-FFF2-40B4-BE49-F238E27FC236}">
                <a16:creationId xmlns:a16="http://schemas.microsoft.com/office/drawing/2014/main" id="{1DCD9DB9-1F20-9A0D-3CE2-4236C34FA0E4}"/>
              </a:ext>
            </a:extLst>
          </p:cNvPr>
          <p:cNvSpPr/>
          <p:nvPr/>
        </p:nvSpPr>
        <p:spPr>
          <a:xfrm>
            <a:off x="8661149" y="5276741"/>
            <a:ext cx="1069257" cy="479322"/>
          </a:xfrm>
          <a:prstGeom prst="rightArrow">
            <a:avLst>
              <a:gd name="adj1" fmla="val 50000"/>
              <a:gd name="adj2" fmla="val 50000"/>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5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500"/>
                                        <p:tgtEl>
                                          <p:spTgt spid="1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6"/>
          <p:cNvSpPr txBox="1">
            <a:spLocks noGrp="1"/>
          </p:cNvSpPr>
          <p:nvPr>
            <p:ph type="ctrTitle"/>
          </p:nvPr>
        </p:nvSpPr>
        <p:spPr>
          <a:xfrm>
            <a:off x="920744" y="119594"/>
            <a:ext cx="460534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400"/>
              <a:buFont typeface="Calibri"/>
              <a:buNone/>
            </a:pPr>
            <a:r>
              <a:rPr lang="en-US" sz="4400" b="1">
                <a:solidFill>
                  <a:schemeClr val="lt1"/>
                </a:solidFill>
              </a:rPr>
              <a:t>Why API  ?</a:t>
            </a:r>
            <a:endParaRPr/>
          </a:p>
        </p:txBody>
      </p:sp>
      <p:sp>
        <p:nvSpPr>
          <p:cNvPr id="155" name="Google Shape;155;p6"/>
          <p:cNvSpPr txBox="1">
            <a:spLocks noGrp="1"/>
          </p:cNvSpPr>
          <p:nvPr>
            <p:ph type="subTitle" idx="1"/>
          </p:nvPr>
        </p:nvSpPr>
        <p:spPr>
          <a:xfrm>
            <a:off x="920744" y="3139354"/>
            <a:ext cx="5305887" cy="16557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600"/>
              <a:buNone/>
            </a:pPr>
            <a:r>
              <a:rPr lang="en-US" sz="1600">
                <a:solidFill>
                  <a:schemeClr val="lt1"/>
                </a:solidFill>
                <a:latin typeface="Times New Roman"/>
                <a:ea typeface="Times New Roman"/>
                <a:cs typeface="Times New Roman"/>
                <a:sym typeface="Times New Roman"/>
              </a:rPr>
              <a:t>An API is an abstraction of the web server.</a:t>
            </a:r>
            <a:endParaRPr/>
          </a:p>
          <a:p>
            <a:pPr marL="0" lvl="0" indent="0" algn="l" rtl="0">
              <a:lnSpc>
                <a:spcPct val="90000"/>
              </a:lnSpc>
              <a:spcBef>
                <a:spcPts val="1000"/>
              </a:spcBef>
              <a:spcAft>
                <a:spcPts val="0"/>
              </a:spcAft>
              <a:buClr>
                <a:schemeClr val="lt1"/>
              </a:buClr>
              <a:buSzPts val="1600"/>
              <a:buNone/>
            </a:pPr>
            <a:r>
              <a:rPr lang="en-US" sz="1600">
                <a:solidFill>
                  <a:schemeClr val="lt1"/>
                </a:solidFill>
                <a:latin typeface="Times New Roman"/>
                <a:ea typeface="Times New Roman"/>
                <a:cs typeface="Times New Roman"/>
                <a:sym typeface="Times New Roman"/>
              </a:rPr>
              <a:t>APIs sit between the application and the web server. </a:t>
            </a:r>
            <a:endParaRPr/>
          </a:p>
          <a:p>
            <a:pPr marL="0" lvl="0" indent="0" algn="l" rtl="0">
              <a:lnSpc>
                <a:spcPct val="90000"/>
              </a:lnSpc>
              <a:spcBef>
                <a:spcPts val="1000"/>
              </a:spcBef>
              <a:spcAft>
                <a:spcPts val="0"/>
              </a:spcAft>
              <a:buClr>
                <a:schemeClr val="lt1"/>
              </a:buClr>
              <a:buSzPts val="1600"/>
              <a:buNone/>
            </a:pPr>
            <a:r>
              <a:rPr lang="en-US" sz="1600">
                <a:solidFill>
                  <a:schemeClr val="lt1"/>
                </a:solidFill>
                <a:latin typeface="Times New Roman"/>
                <a:ea typeface="Times New Roman"/>
                <a:cs typeface="Times New Roman"/>
                <a:sym typeface="Times New Roman"/>
              </a:rPr>
              <a:t>The user initiates an API call that tells the application to do something, then the application will use an API to ask the web server to do something. </a:t>
            </a:r>
            <a:endParaRPr/>
          </a:p>
          <a:p>
            <a:pPr marL="0" lvl="0" indent="0" algn="l" rtl="0">
              <a:lnSpc>
                <a:spcPct val="90000"/>
              </a:lnSpc>
              <a:spcBef>
                <a:spcPts val="1000"/>
              </a:spcBef>
              <a:spcAft>
                <a:spcPts val="0"/>
              </a:spcAft>
              <a:buClr>
                <a:schemeClr val="lt1"/>
              </a:buClr>
              <a:buSzPts val="1600"/>
              <a:buNone/>
            </a:pPr>
            <a:r>
              <a:rPr lang="en-US" sz="1600">
                <a:solidFill>
                  <a:schemeClr val="lt1"/>
                </a:solidFill>
                <a:latin typeface="Times New Roman"/>
                <a:ea typeface="Times New Roman"/>
                <a:cs typeface="Times New Roman"/>
                <a:sym typeface="Times New Roman"/>
              </a:rPr>
              <a:t>API helps developers quickly deliver information to consumers.</a:t>
            </a:r>
            <a:endParaRPr/>
          </a:p>
        </p:txBody>
      </p:sp>
      <p:sp>
        <p:nvSpPr>
          <p:cNvPr id="156" name="Google Shape;156;p6"/>
          <p:cNvSpPr/>
          <p:nvPr/>
        </p:nvSpPr>
        <p:spPr>
          <a:xfrm>
            <a:off x="602461" y="1197769"/>
            <a:ext cx="10987078" cy="446246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7" name="Google Shape;157;p6" descr="Why API Security is Important for Organizations Today"/>
          <p:cNvPicPr preferRelativeResize="0"/>
          <p:nvPr/>
        </p:nvPicPr>
        <p:blipFill rotWithShape="1">
          <a:blip r:embed="rId3">
            <a:alphaModFix/>
          </a:blip>
          <a:srcRect/>
          <a:stretch/>
        </p:blipFill>
        <p:spPr>
          <a:xfrm>
            <a:off x="6317339" y="1497276"/>
            <a:ext cx="5209222" cy="38634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 calcmode="lin" valueType="num">
                                      <p:cBhvr additive="base">
                                        <p:cTn id="12" dur="500"/>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3F8BE4D-C0A5-2323-CA54-8BC19B708AEC}"/>
              </a:ext>
            </a:extLst>
          </p:cNvPr>
          <p:cNvSpPr/>
          <p:nvPr/>
        </p:nvSpPr>
        <p:spPr>
          <a:xfrm>
            <a:off x="0" y="-35352"/>
            <a:ext cx="12192000" cy="6893351"/>
          </a:xfrm>
          <a:prstGeom prst="rect">
            <a:avLst/>
          </a:prstGeom>
          <a:blipFill dpi="0" rotWithShape="1">
            <a:blip r:embed="rId2">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CD500E3-C55E-7E8F-CEF7-782B901A62D5}"/>
              </a:ext>
            </a:extLst>
          </p:cNvPr>
          <p:cNvSpPr txBox="1"/>
          <p:nvPr/>
        </p:nvSpPr>
        <p:spPr>
          <a:xfrm>
            <a:off x="2023087" y="2177591"/>
            <a:ext cx="9553028" cy="199600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4400" dirty="0">
                <a:solidFill>
                  <a:srgbClr val="FFFFFF"/>
                </a:solidFill>
                <a:latin typeface="Times New Roman"/>
                <a:cs typeface="Times New Roman"/>
              </a:rPr>
              <a:t>How do we Recommend the Movies?</a:t>
            </a:r>
            <a:endParaRPr lang="en-US" sz="4400" dirty="0">
              <a:latin typeface="Times New Roman"/>
              <a:cs typeface="Times New Roman"/>
            </a:endParaRPr>
          </a:p>
        </p:txBody>
      </p:sp>
    </p:spTree>
    <p:extLst>
      <p:ext uri="{BB962C8B-B14F-4D97-AF65-F5344CB8AC3E}">
        <p14:creationId xmlns:p14="http://schemas.microsoft.com/office/powerpoint/2010/main" val="274575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1382</Words>
  <Application>Microsoft Office PowerPoint</Application>
  <PresentationFormat>Widescreen</PresentationFormat>
  <Paragraphs>121</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Consolas</vt:lpstr>
      <vt:lpstr>Times New Roman</vt:lpstr>
      <vt:lpstr>office theme</vt:lpstr>
      <vt:lpstr>A Hybrid Bollywood Recommendation  System  </vt:lpstr>
      <vt:lpstr>PowerPoint Presentation</vt:lpstr>
      <vt:lpstr>PowerPoint Presentation</vt:lpstr>
      <vt:lpstr>PowerPoint Presentation</vt:lpstr>
      <vt:lpstr>Problem Definition</vt:lpstr>
      <vt:lpstr>PowerPoint Presentation</vt:lpstr>
      <vt:lpstr>PowerPoint Presentation</vt:lpstr>
      <vt:lpstr>Why API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gavade</dc:creator>
  <cp:lastModifiedBy>yash gavade</cp:lastModifiedBy>
  <cp:revision>4</cp:revision>
  <dcterms:created xsi:type="dcterms:W3CDTF">2022-03-22T17:14:26Z</dcterms:created>
  <dcterms:modified xsi:type="dcterms:W3CDTF">2022-05-13T07:53:10Z</dcterms:modified>
</cp:coreProperties>
</file>